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56" r:id="rId2"/>
    <p:sldId id="258" r:id="rId3"/>
    <p:sldId id="313" r:id="rId4"/>
    <p:sldId id="304" r:id="rId5"/>
    <p:sldId id="305" r:id="rId6"/>
    <p:sldId id="340" r:id="rId7"/>
    <p:sldId id="299" r:id="rId8"/>
    <p:sldId id="303" r:id="rId9"/>
    <p:sldId id="312" r:id="rId10"/>
    <p:sldId id="314" r:id="rId11"/>
    <p:sldId id="266" r:id="rId12"/>
    <p:sldId id="264" r:id="rId13"/>
    <p:sldId id="265" r:id="rId14"/>
    <p:sldId id="268" r:id="rId15"/>
    <p:sldId id="263" r:id="rId16"/>
    <p:sldId id="316" r:id="rId17"/>
    <p:sldId id="331" r:id="rId18"/>
    <p:sldId id="348" r:id="rId19"/>
    <p:sldId id="317" r:id="rId20"/>
    <p:sldId id="321" r:id="rId21"/>
    <p:sldId id="318" r:id="rId22"/>
    <p:sldId id="322" r:id="rId23"/>
    <p:sldId id="319" r:id="rId24"/>
    <p:sldId id="282" r:id="rId25"/>
    <p:sldId id="283" r:id="rId26"/>
    <p:sldId id="323" r:id="rId27"/>
    <p:sldId id="288" r:id="rId28"/>
    <p:sldId id="320" r:id="rId29"/>
    <p:sldId id="306" r:id="rId30"/>
    <p:sldId id="307" r:id="rId31"/>
    <p:sldId id="324" r:id="rId32"/>
    <p:sldId id="326" r:id="rId33"/>
    <p:sldId id="341" r:id="rId34"/>
    <p:sldId id="342" r:id="rId35"/>
    <p:sldId id="343" r:id="rId36"/>
    <p:sldId id="349" r:id="rId37"/>
    <p:sldId id="344" r:id="rId38"/>
    <p:sldId id="346" r:id="rId39"/>
    <p:sldId id="347" r:id="rId40"/>
    <p:sldId id="350" r:id="rId41"/>
    <p:sldId id="309" r:id="rId42"/>
    <p:sldId id="329" r:id="rId43"/>
    <p:sldId id="351" r:id="rId44"/>
    <p:sldId id="332" r:id="rId45"/>
    <p:sldId id="352" r:id="rId46"/>
    <p:sldId id="285" r:id="rId47"/>
    <p:sldId id="286" r:id="rId48"/>
    <p:sldId id="287" r:id="rId49"/>
    <p:sldId id="333" r:id="rId50"/>
    <p:sldId id="353" r:id="rId51"/>
    <p:sldId id="261" r:id="rId52"/>
    <p:sldId id="301" r:id="rId53"/>
    <p:sldId id="334" r:id="rId54"/>
    <p:sldId id="335" r:id="rId55"/>
    <p:sldId id="338" r:id="rId56"/>
    <p:sldId id="354" r:id="rId57"/>
    <p:sldId id="336" r:id="rId58"/>
    <p:sldId id="359" r:id="rId59"/>
    <p:sldId id="361" r:id="rId60"/>
    <p:sldId id="355" r:id="rId61"/>
    <p:sldId id="339" r:id="rId62"/>
    <p:sldId id="356" r:id="rId63"/>
    <p:sldId id="357" r:id="rId64"/>
    <p:sldId id="358" r:id="rId65"/>
    <p:sldId id="362" r:id="rId66"/>
    <p:sldId id="363" r:id="rId67"/>
    <p:sldId id="364" r:id="rId68"/>
    <p:sldId id="365" r:id="rId69"/>
    <p:sldId id="366" r:id="rId70"/>
    <p:sldId id="367" r:id="rId71"/>
    <p:sldId id="368" r:id="rId72"/>
    <p:sldId id="369" r:id="rId73"/>
    <p:sldId id="370" r:id="rId74"/>
    <p:sldId id="371" r:id="rId75"/>
    <p:sldId id="360" r:id="rId7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D9D9D9"/>
    <a:srgbClr val="333F50"/>
    <a:srgbClr val="0A1180"/>
    <a:srgbClr val="DEEBF7"/>
    <a:srgbClr val="7F7F7F"/>
    <a:srgbClr val="B0B0B0"/>
    <a:srgbClr val="9BA0A6"/>
    <a:srgbClr val="414C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p:scale>
          <a:sx n="66" d="100"/>
          <a:sy n="66" d="100"/>
        </p:scale>
        <p:origin x="621" y="24"/>
      </p:cViewPr>
      <p:guideLst/>
    </p:cSldViewPr>
  </p:slideViewPr>
  <p:notesTextViewPr>
    <p:cViewPr>
      <p:scale>
        <a:sx n="1" d="1"/>
        <a:sy n="1" d="1"/>
      </p:scale>
      <p:origin x="0" y="0"/>
    </p:cViewPr>
  </p:notesTextViewPr>
  <p:sorterViewPr>
    <p:cViewPr>
      <p:scale>
        <a:sx n="100" d="100"/>
        <a:sy n="100" d="100"/>
      </p:scale>
      <p:origin x="0" y="-1243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E0F6F6-4A8F-4B62-9F89-B8E82E3DF702}" type="datetimeFigureOut">
              <a:rPr kumimoji="1" lang="ja-JP" altLang="en-US" smtClean="0"/>
              <a:t>2022/10/3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74B714-0678-4DD7-BF85-853A330A7F79}" type="slidenum">
              <a:rPr kumimoji="1" lang="ja-JP" altLang="en-US" smtClean="0"/>
              <a:t>‹#›</a:t>
            </a:fld>
            <a:endParaRPr kumimoji="1" lang="ja-JP" altLang="en-US"/>
          </a:p>
        </p:txBody>
      </p:sp>
    </p:spTree>
    <p:extLst>
      <p:ext uri="{BB962C8B-B14F-4D97-AF65-F5344CB8AC3E}">
        <p14:creationId xmlns:p14="http://schemas.microsoft.com/office/powerpoint/2010/main" val="210903166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a:t>
            </a:r>
            <a:r>
              <a:rPr kumimoji="1" lang="en-US" altLang="ja-JP" dirty="0"/>
              <a:t>:</a:t>
            </a:r>
            <a:r>
              <a:rPr kumimoji="1" lang="ja-JP" altLang="en-US" dirty="0"/>
              <a:t> </a:t>
            </a:r>
            <a:r>
              <a:rPr kumimoji="1" lang="en-US" altLang="ja-JP" dirty="0"/>
              <a:t>https://bittimes.net/news/48673.html</a:t>
            </a:r>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11</a:t>
            </a:fld>
            <a:endParaRPr kumimoji="1" lang="ja-JP" altLang="en-US"/>
          </a:p>
        </p:txBody>
      </p:sp>
    </p:spTree>
    <p:extLst>
      <p:ext uri="{BB962C8B-B14F-4D97-AF65-F5344CB8AC3E}">
        <p14:creationId xmlns:p14="http://schemas.microsoft.com/office/powerpoint/2010/main" val="2201919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38</a:t>
            </a:fld>
            <a:endParaRPr kumimoji="1" lang="ja-JP" altLang="en-US"/>
          </a:p>
        </p:txBody>
      </p:sp>
    </p:spTree>
    <p:extLst>
      <p:ext uri="{BB962C8B-B14F-4D97-AF65-F5344CB8AC3E}">
        <p14:creationId xmlns:p14="http://schemas.microsoft.com/office/powerpoint/2010/main" val="322882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39</a:t>
            </a:fld>
            <a:endParaRPr kumimoji="1" lang="ja-JP" altLang="en-US"/>
          </a:p>
        </p:txBody>
      </p:sp>
    </p:spTree>
    <p:extLst>
      <p:ext uri="{BB962C8B-B14F-4D97-AF65-F5344CB8AC3E}">
        <p14:creationId xmlns:p14="http://schemas.microsoft.com/office/powerpoint/2010/main" val="2696673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42</a:t>
            </a:fld>
            <a:endParaRPr kumimoji="1" lang="ja-JP" altLang="en-US"/>
          </a:p>
        </p:txBody>
      </p:sp>
    </p:spTree>
    <p:extLst>
      <p:ext uri="{BB962C8B-B14F-4D97-AF65-F5344CB8AC3E}">
        <p14:creationId xmlns:p14="http://schemas.microsoft.com/office/powerpoint/2010/main" val="2680179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46</a:t>
            </a:fld>
            <a:endParaRPr kumimoji="1" lang="ja-JP" altLang="en-US"/>
          </a:p>
        </p:txBody>
      </p:sp>
    </p:spTree>
    <p:extLst>
      <p:ext uri="{BB962C8B-B14F-4D97-AF65-F5344CB8AC3E}">
        <p14:creationId xmlns:p14="http://schemas.microsoft.com/office/powerpoint/2010/main" val="832256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47</a:t>
            </a:fld>
            <a:endParaRPr kumimoji="1" lang="ja-JP" altLang="en-US"/>
          </a:p>
        </p:txBody>
      </p:sp>
    </p:spTree>
    <p:extLst>
      <p:ext uri="{BB962C8B-B14F-4D97-AF65-F5344CB8AC3E}">
        <p14:creationId xmlns:p14="http://schemas.microsoft.com/office/powerpoint/2010/main" val="1995651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48</a:t>
            </a:fld>
            <a:endParaRPr kumimoji="1" lang="ja-JP" altLang="en-US"/>
          </a:p>
        </p:txBody>
      </p:sp>
    </p:spTree>
    <p:extLst>
      <p:ext uri="{BB962C8B-B14F-4D97-AF65-F5344CB8AC3E}">
        <p14:creationId xmlns:p14="http://schemas.microsoft.com/office/powerpoint/2010/main" val="567558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66</a:t>
            </a:fld>
            <a:endParaRPr kumimoji="1" lang="ja-JP" altLang="en-US"/>
          </a:p>
        </p:txBody>
      </p:sp>
    </p:spTree>
    <p:extLst>
      <p:ext uri="{BB962C8B-B14F-4D97-AF65-F5344CB8AC3E}">
        <p14:creationId xmlns:p14="http://schemas.microsoft.com/office/powerpoint/2010/main" val="969893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67</a:t>
            </a:fld>
            <a:endParaRPr kumimoji="1" lang="ja-JP" altLang="en-US"/>
          </a:p>
        </p:txBody>
      </p:sp>
    </p:spTree>
    <p:extLst>
      <p:ext uri="{BB962C8B-B14F-4D97-AF65-F5344CB8AC3E}">
        <p14:creationId xmlns:p14="http://schemas.microsoft.com/office/powerpoint/2010/main" val="2536471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68</a:t>
            </a:fld>
            <a:endParaRPr kumimoji="1" lang="ja-JP" altLang="en-US"/>
          </a:p>
        </p:txBody>
      </p:sp>
    </p:spTree>
    <p:extLst>
      <p:ext uri="{BB962C8B-B14F-4D97-AF65-F5344CB8AC3E}">
        <p14:creationId xmlns:p14="http://schemas.microsoft.com/office/powerpoint/2010/main" val="3938766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69</a:t>
            </a:fld>
            <a:endParaRPr kumimoji="1" lang="ja-JP" altLang="en-US"/>
          </a:p>
        </p:txBody>
      </p:sp>
    </p:spTree>
    <p:extLst>
      <p:ext uri="{BB962C8B-B14F-4D97-AF65-F5344CB8AC3E}">
        <p14:creationId xmlns:p14="http://schemas.microsoft.com/office/powerpoint/2010/main" val="4151413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a:t>
            </a:r>
            <a:r>
              <a:rPr kumimoji="1" lang="en-US" altLang="ja-JP" dirty="0"/>
              <a:t>:</a:t>
            </a:r>
            <a:r>
              <a:rPr kumimoji="1" lang="ja-JP" altLang="en-US" dirty="0"/>
              <a:t> </a:t>
            </a:r>
            <a:r>
              <a:rPr kumimoji="1" lang="en-US" altLang="ja-JP" dirty="0"/>
              <a:t>https://bittimes.net/news/48673.html</a:t>
            </a:r>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14</a:t>
            </a:fld>
            <a:endParaRPr kumimoji="1" lang="ja-JP" altLang="en-US"/>
          </a:p>
        </p:txBody>
      </p:sp>
    </p:spTree>
    <p:extLst>
      <p:ext uri="{BB962C8B-B14F-4D97-AF65-F5344CB8AC3E}">
        <p14:creationId xmlns:p14="http://schemas.microsoft.com/office/powerpoint/2010/main" val="29075781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70</a:t>
            </a:fld>
            <a:endParaRPr kumimoji="1" lang="ja-JP" altLang="en-US"/>
          </a:p>
        </p:txBody>
      </p:sp>
    </p:spTree>
    <p:extLst>
      <p:ext uri="{BB962C8B-B14F-4D97-AF65-F5344CB8AC3E}">
        <p14:creationId xmlns:p14="http://schemas.microsoft.com/office/powerpoint/2010/main" val="1579501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71</a:t>
            </a:fld>
            <a:endParaRPr kumimoji="1" lang="ja-JP" altLang="en-US"/>
          </a:p>
        </p:txBody>
      </p:sp>
    </p:spTree>
    <p:extLst>
      <p:ext uri="{BB962C8B-B14F-4D97-AF65-F5344CB8AC3E}">
        <p14:creationId xmlns:p14="http://schemas.microsoft.com/office/powerpoint/2010/main" val="521786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a:t>
            </a:r>
            <a:r>
              <a:rPr kumimoji="1" lang="en-US" altLang="ja-JP" dirty="0"/>
              <a:t>:</a:t>
            </a:r>
            <a:r>
              <a:rPr kumimoji="1" lang="ja-JP" altLang="en-US" dirty="0"/>
              <a:t> </a:t>
            </a:r>
            <a:r>
              <a:rPr kumimoji="1" lang="en-US" altLang="ja-JP" dirty="0"/>
              <a:t>https://bittimes.net/news/48673.html</a:t>
            </a:r>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72</a:t>
            </a:fld>
            <a:endParaRPr kumimoji="1" lang="ja-JP" altLang="en-US"/>
          </a:p>
        </p:txBody>
      </p:sp>
    </p:spTree>
    <p:extLst>
      <p:ext uri="{BB962C8B-B14F-4D97-AF65-F5344CB8AC3E}">
        <p14:creationId xmlns:p14="http://schemas.microsoft.com/office/powerpoint/2010/main" val="2860388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73</a:t>
            </a:fld>
            <a:endParaRPr kumimoji="1" lang="ja-JP" altLang="en-US"/>
          </a:p>
        </p:txBody>
      </p:sp>
    </p:spTree>
    <p:extLst>
      <p:ext uri="{BB962C8B-B14F-4D97-AF65-F5344CB8AC3E}">
        <p14:creationId xmlns:p14="http://schemas.microsoft.com/office/powerpoint/2010/main" val="594396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74</a:t>
            </a:fld>
            <a:endParaRPr kumimoji="1" lang="ja-JP" altLang="en-US"/>
          </a:p>
        </p:txBody>
      </p:sp>
    </p:spTree>
    <p:extLst>
      <p:ext uri="{BB962C8B-B14F-4D97-AF65-F5344CB8AC3E}">
        <p14:creationId xmlns:p14="http://schemas.microsoft.com/office/powerpoint/2010/main" val="3096397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a:t>
            </a:r>
            <a:r>
              <a:rPr kumimoji="1" lang="en-US" altLang="ja-JP" dirty="0"/>
              <a:t>:</a:t>
            </a:r>
            <a:r>
              <a:rPr kumimoji="1" lang="ja-JP" altLang="en-US" dirty="0"/>
              <a:t> </a:t>
            </a:r>
            <a:r>
              <a:rPr kumimoji="1" lang="en-US" altLang="ja-JP" dirty="0"/>
              <a:t>https://bittimes.net/news/48673.html</a:t>
            </a:r>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16</a:t>
            </a:fld>
            <a:endParaRPr kumimoji="1" lang="ja-JP" altLang="en-US"/>
          </a:p>
        </p:txBody>
      </p:sp>
    </p:spTree>
    <p:extLst>
      <p:ext uri="{BB962C8B-B14F-4D97-AF65-F5344CB8AC3E}">
        <p14:creationId xmlns:p14="http://schemas.microsoft.com/office/powerpoint/2010/main" val="1934562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a:t>
            </a:r>
            <a:r>
              <a:rPr kumimoji="1" lang="en-US" altLang="ja-JP" dirty="0"/>
              <a:t>https://coinpost.jp/?p=350562</a:t>
            </a:r>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17</a:t>
            </a:fld>
            <a:endParaRPr kumimoji="1" lang="ja-JP" altLang="en-US"/>
          </a:p>
        </p:txBody>
      </p:sp>
    </p:spTree>
    <p:extLst>
      <p:ext uri="{BB962C8B-B14F-4D97-AF65-F5344CB8AC3E}">
        <p14:creationId xmlns:p14="http://schemas.microsoft.com/office/powerpoint/2010/main" val="433321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21</a:t>
            </a:fld>
            <a:endParaRPr kumimoji="1" lang="ja-JP" altLang="en-US"/>
          </a:p>
        </p:txBody>
      </p:sp>
    </p:spTree>
    <p:extLst>
      <p:ext uri="{BB962C8B-B14F-4D97-AF65-F5344CB8AC3E}">
        <p14:creationId xmlns:p14="http://schemas.microsoft.com/office/powerpoint/2010/main" val="3357670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23</a:t>
            </a:fld>
            <a:endParaRPr kumimoji="1" lang="ja-JP" altLang="en-US"/>
          </a:p>
        </p:txBody>
      </p:sp>
    </p:spTree>
    <p:extLst>
      <p:ext uri="{BB962C8B-B14F-4D97-AF65-F5344CB8AC3E}">
        <p14:creationId xmlns:p14="http://schemas.microsoft.com/office/powerpoint/2010/main" val="695331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24</a:t>
            </a:fld>
            <a:endParaRPr kumimoji="1" lang="ja-JP" altLang="en-US"/>
          </a:p>
        </p:txBody>
      </p:sp>
    </p:spTree>
    <p:extLst>
      <p:ext uri="{BB962C8B-B14F-4D97-AF65-F5344CB8AC3E}">
        <p14:creationId xmlns:p14="http://schemas.microsoft.com/office/powerpoint/2010/main" val="1239913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55293ed2e832cdc188338001c8a8dedee90691c81776b02f513a1e536041fb93</a:t>
            </a:r>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25</a:t>
            </a:fld>
            <a:endParaRPr kumimoji="1" lang="ja-JP" altLang="en-US"/>
          </a:p>
        </p:txBody>
      </p:sp>
    </p:spTree>
    <p:extLst>
      <p:ext uri="{BB962C8B-B14F-4D97-AF65-F5344CB8AC3E}">
        <p14:creationId xmlns:p14="http://schemas.microsoft.com/office/powerpoint/2010/main" val="1305906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27</a:t>
            </a:fld>
            <a:endParaRPr kumimoji="1" lang="ja-JP" altLang="en-US"/>
          </a:p>
        </p:txBody>
      </p:sp>
    </p:spTree>
    <p:extLst>
      <p:ext uri="{BB962C8B-B14F-4D97-AF65-F5344CB8AC3E}">
        <p14:creationId xmlns:p14="http://schemas.microsoft.com/office/powerpoint/2010/main" val="3354537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991DD7-66E0-A1F1-8B28-2F12BAEA5E5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66E90ED-478B-C993-330F-F90B1AAC2F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943DD19-D018-2D2E-C3BB-390162EB6EDA}"/>
              </a:ext>
            </a:extLst>
          </p:cNvPr>
          <p:cNvSpPr>
            <a:spLocks noGrp="1"/>
          </p:cNvSpPr>
          <p:nvPr>
            <p:ph type="dt" sz="half" idx="10"/>
          </p:nvPr>
        </p:nvSpPr>
        <p:spPr/>
        <p:txBody>
          <a:bodyPr/>
          <a:lstStyle/>
          <a:p>
            <a:fld id="{8A2C0CF3-4787-4422-85B8-37E26387F6FC}" type="datetimeFigureOut">
              <a:rPr kumimoji="1" lang="ja-JP" altLang="en-US" smtClean="0"/>
              <a:t>2022/10/3</a:t>
            </a:fld>
            <a:endParaRPr kumimoji="1" lang="ja-JP" altLang="en-US"/>
          </a:p>
        </p:txBody>
      </p:sp>
      <p:sp>
        <p:nvSpPr>
          <p:cNvPr id="5" name="フッター プレースホルダー 4">
            <a:extLst>
              <a:ext uri="{FF2B5EF4-FFF2-40B4-BE49-F238E27FC236}">
                <a16:creationId xmlns:a16="http://schemas.microsoft.com/office/drawing/2014/main" id="{63D09888-F683-21A5-0332-DFA13B6FE14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EE03E83-8282-AC90-34BB-71A826D55CFE}"/>
              </a:ext>
            </a:extLst>
          </p:cNvPr>
          <p:cNvSpPr>
            <a:spLocks noGrp="1"/>
          </p:cNvSpPr>
          <p:nvPr>
            <p:ph type="sldNum" sz="quarter" idx="12"/>
          </p:nvPr>
        </p:nvSpPr>
        <p:spPr/>
        <p:txBody>
          <a:bodyPr/>
          <a:lstStyle/>
          <a:p>
            <a:fld id="{28C775D6-4392-4FD7-A1FB-E7CFB74D621F}" type="slidenum">
              <a:rPr kumimoji="1" lang="ja-JP" altLang="en-US" smtClean="0"/>
              <a:t>‹#›</a:t>
            </a:fld>
            <a:endParaRPr kumimoji="1" lang="ja-JP" altLang="en-US"/>
          </a:p>
        </p:txBody>
      </p:sp>
    </p:spTree>
    <p:extLst>
      <p:ext uri="{BB962C8B-B14F-4D97-AF65-F5344CB8AC3E}">
        <p14:creationId xmlns:p14="http://schemas.microsoft.com/office/powerpoint/2010/main" val="3666818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407E29AC-FEC6-C542-34F0-B347F56C4174}"/>
              </a:ext>
            </a:extLst>
          </p:cNvPr>
          <p:cNvSpPr/>
          <p:nvPr userDrawn="1"/>
        </p:nvSpPr>
        <p:spPr>
          <a:xfrm>
            <a:off x="7705724" y="0"/>
            <a:ext cx="4600575"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1E104B70-8C77-B47C-8C16-6CB3EA978B56}"/>
              </a:ext>
            </a:extLst>
          </p:cNvPr>
          <p:cNvCxnSpPr>
            <a:cxnSpLocks/>
          </p:cNvCxnSpPr>
          <p:nvPr userDrawn="1"/>
        </p:nvCxnSpPr>
        <p:spPr>
          <a:xfrm>
            <a:off x="149387" y="819465"/>
            <a:ext cx="6888495" cy="0"/>
          </a:xfrm>
          <a:prstGeom prst="line">
            <a:avLst/>
          </a:prstGeom>
          <a:ln w="60325">
            <a:gradFill flip="none" rotWithShape="1">
              <a:gsLst>
                <a:gs pos="0">
                  <a:schemeClr val="bg1">
                    <a:lumMod val="65000"/>
                  </a:schemeClr>
                </a:gs>
                <a:gs pos="100000">
                  <a:srgbClr val="333F5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タイトル 8">
            <a:extLst>
              <a:ext uri="{FF2B5EF4-FFF2-40B4-BE49-F238E27FC236}">
                <a16:creationId xmlns:a16="http://schemas.microsoft.com/office/drawing/2014/main" id="{94ED0923-2AFF-5003-32B7-82502FA7F447}"/>
              </a:ext>
            </a:extLst>
          </p:cNvPr>
          <p:cNvSpPr>
            <a:spLocks noGrp="1"/>
          </p:cNvSpPr>
          <p:nvPr>
            <p:ph type="title"/>
          </p:nvPr>
        </p:nvSpPr>
        <p:spPr>
          <a:xfrm>
            <a:off x="0" y="0"/>
            <a:ext cx="6962931" cy="1151042"/>
          </a:xfrm>
        </p:spPr>
        <p:txBody>
          <a:bodyPr>
            <a:normAutofit/>
          </a:bodyPr>
          <a:lstStyle>
            <a:lvl1pPr>
              <a:defRPr sz="3200">
                <a:solidFill>
                  <a:schemeClr val="bg1">
                    <a:lumMod val="85000"/>
                  </a:schemeClr>
                </a:solidFill>
              </a:defRPr>
            </a:lvl1pPr>
          </a:lstStyle>
          <a:p>
            <a:r>
              <a:rPr kumimoji="1" lang="ja-JP" altLang="en-US" dirty="0"/>
              <a:t>マスター タイトルの書式設定</a:t>
            </a:r>
          </a:p>
        </p:txBody>
      </p:sp>
    </p:spTree>
    <p:extLst>
      <p:ext uri="{BB962C8B-B14F-4D97-AF65-F5344CB8AC3E}">
        <p14:creationId xmlns:p14="http://schemas.microsoft.com/office/powerpoint/2010/main" val="4279884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5152DC0-6B4D-4C28-9BE6-9A35AD6CCB9D}" type="datetimeFigureOut">
              <a:rPr kumimoji="1" lang="ja-JP" altLang="en-US" smtClean="0"/>
              <a:t>2022/10/3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44ADB4F-3982-4D13-AD35-03231B416E36}" type="slidenum">
              <a:rPr kumimoji="1" lang="ja-JP" altLang="en-US" smtClean="0"/>
              <a:t>‹#›</a:t>
            </a:fld>
            <a:endParaRPr kumimoji="1" lang="ja-JP" altLang="en-US"/>
          </a:p>
        </p:txBody>
      </p:sp>
    </p:spTree>
    <p:extLst>
      <p:ext uri="{BB962C8B-B14F-4D97-AF65-F5344CB8AC3E}">
        <p14:creationId xmlns:p14="http://schemas.microsoft.com/office/powerpoint/2010/main" val="14962627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762BB7-1382-60ED-C6A0-F06746C16D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1069106-98CA-4030-0317-ACC77806A5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CE64D64-CF01-DEDB-C96B-45BB0A2FE0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2C0CF3-4787-4422-85B8-37E26387F6FC}" type="datetimeFigureOut">
              <a:rPr kumimoji="1" lang="ja-JP" altLang="en-US" smtClean="0"/>
              <a:t>2022/10/3</a:t>
            </a:fld>
            <a:endParaRPr kumimoji="1" lang="ja-JP" altLang="en-US"/>
          </a:p>
        </p:txBody>
      </p:sp>
      <p:sp>
        <p:nvSpPr>
          <p:cNvPr id="5" name="フッター プレースホルダー 4">
            <a:extLst>
              <a:ext uri="{FF2B5EF4-FFF2-40B4-BE49-F238E27FC236}">
                <a16:creationId xmlns:a16="http://schemas.microsoft.com/office/drawing/2014/main" id="{27CCC399-2822-7E7D-D9D7-2009216ACD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9DF8462-E318-47F1-E07C-C5C2CFDC9C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C775D6-4392-4FD7-A1FB-E7CFB74D621F}" type="slidenum">
              <a:rPr kumimoji="1" lang="ja-JP" altLang="en-US" smtClean="0"/>
              <a:t>‹#›</a:t>
            </a:fld>
            <a:endParaRPr kumimoji="1" lang="ja-JP" altLang="en-US"/>
          </a:p>
        </p:txBody>
      </p:sp>
    </p:spTree>
    <p:extLst>
      <p:ext uri="{BB962C8B-B14F-4D97-AF65-F5344CB8AC3E}">
        <p14:creationId xmlns:p14="http://schemas.microsoft.com/office/powerpoint/2010/main" val="2136776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2.svg"/><Relationship Id="rId5" Type="http://schemas.openxmlformats.org/officeDocument/2006/relationships/image" Target="../media/image50.svg"/><Relationship Id="rId10" Type="http://schemas.openxmlformats.org/officeDocument/2006/relationships/image" Target="../media/image1.png"/><Relationship Id="rId4" Type="http://schemas.openxmlformats.org/officeDocument/2006/relationships/image" Target="../media/image49.png"/><Relationship Id="rId9" Type="http://schemas.openxmlformats.org/officeDocument/2006/relationships/image" Target="../media/image54.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svg"/><Relationship Id="rId7" Type="http://schemas.openxmlformats.org/officeDocument/2006/relationships/image" Target="../media/image8.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58.svg"/><Relationship Id="rId5" Type="http://schemas.openxmlformats.org/officeDocument/2006/relationships/image" Target="../media/image2.svg"/><Relationship Id="rId10" Type="http://schemas.openxmlformats.org/officeDocument/2006/relationships/image" Target="../media/image57.png"/><Relationship Id="rId4" Type="http://schemas.openxmlformats.org/officeDocument/2006/relationships/image" Target="../media/image1.png"/><Relationship Id="rId9"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60.svg"/></Relationships>
</file>

<file path=ppt/slides/_rels/slide32.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sv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66.sv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svg"/><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81.png"/><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89.svg"/><Relationship Id="rId18" Type="http://schemas.openxmlformats.org/officeDocument/2006/relationships/image" Target="../media/image1.png"/><Relationship Id="rId3" Type="http://schemas.openxmlformats.org/officeDocument/2006/relationships/image" Target="../media/image83.svg"/><Relationship Id="rId21" Type="http://schemas.openxmlformats.org/officeDocument/2006/relationships/image" Target="../media/image93.svg"/><Relationship Id="rId7" Type="http://schemas.openxmlformats.org/officeDocument/2006/relationships/image" Target="../media/image87.svg"/><Relationship Id="rId12" Type="http://schemas.openxmlformats.org/officeDocument/2006/relationships/image" Target="../media/image88.png"/><Relationship Id="rId17" Type="http://schemas.openxmlformats.org/officeDocument/2006/relationships/image" Target="../media/image91.svg"/><Relationship Id="rId2" Type="http://schemas.openxmlformats.org/officeDocument/2006/relationships/image" Target="../media/image82.png"/><Relationship Id="rId16" Type="http://schemas.openxmlformats.org/officeDocument/2006/relationships/image" Target="../media/image90.png"/><Relationship Id="rId20"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42.svg"/><Relationship Id="rId5" Type="http://schemas.openxmlformats.org/officeDocument/2006/relationships/image" Target="../media/image85.svg"/><Relationship Id="rId15" Type="http://schemas.openxmlformats.org/officeDocument/2006/relationships/image" Target="../media/image8.svg"/><Relationship Id="rId10" Type="http://schemas.openxmlformats.org/officeDocument/2006/relationships/image" Target="../media/image41.png"/><Relationship Id="rId19" Type="http://schemas.openxmlformats.org/officeDocument/2006/relationships/image" Target="../media/image2.svg"/><Relationship Id="rId4" Type="http://schemas.openxmlformats.org/officeDocument/2006/relationships/image" Target="../media/image84.png"/><Relationship Id="rId9" Type="http://schemas.openxmlformats.org/officeDocument/2006/relationships/image" Target="../media/image66.svg"/><Relationship Id="rId14" Type="http://schemas.openxmlformats.org/officeDocument/2006/relationships/image" Target="../media/image7.png"/><Relationship Id="rId22"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svg"/><Relationship Id="rId4" Type="http://schemas.openxmlformats.org/officeDocument/2006/relationships/image" Target="../media/image97.png"/></Relationships>
</file>

<file path=ppt/slides/_rels/slide45.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svg"/><Relationship Id="rId4" Type="http://schemas.openxmlformats.org/officeDocument/2006/relationships/image" Target="../media/image97.png"/></Relationships>
</file>

<file path=ppt/slides/_rels/slide46.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98.svg"/><Relationship Id="rId7" Type="http://schemas.openxmlformats.org/officeDocument/2006/relationships/image" Target="../media/image104.sv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svg"/><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svg"/></Relationships>
</file>

<file path=ppt/slides/_rels/slide53.xml.rels><?xml version="1.0" encoding="UTF-8" standalone="yes"?>
<Relationships xmlns="http://schemas.openxmlformats.org/package/2006/relationships"><Relationship Id="rId3" Type="http://schemas.openxmlformats.org/officeDocument/2006/relationships/image" Target="../media/image110.svg"/><Relationship Id="rId7" Type="http://schemas.openxmlformats.org/officeDocument/2006/relationships/image" Target="../media/image114.sv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svg"/><Relationship Id="rId4" Type="http://schemas.openxmlformats.org/officeDocument/2006/relationships/image" Target="../media/image11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svg"/><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6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65.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svg"/><Relationship Id="rId4" Type="http://schemas.openxmlformats.org/officeDocument/2006/relationships/image" Target="../media/image97.png"/></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3.png"/><Relationship Id="rId3" Type="http://schemas.openxmlformats.org/officeDocument/2006/relationships/image" Target="../media/image8.svg"/><Relationship Id="rId21" Type="http://schemas.openxmlformats.org/officeDocument/2006/relationships/image" Target="../media/image26.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image" Target="../media/image7.pn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23" Type="http://schemas.openxmlformats.org/officeDocument/2006/relationships/image" Target="../media/image28.svg"/><Relationship Id="rId10" Type="http://schemas.openxmlformats.org/officeDocument/2006/relationships/image" Target="../media/image15.png"/><Relationship Id="rId19" Type="http://schemas.openxmlformats.org/officeDocument/2006/relationships/image" Target="../media/image24.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6BD285-8682-DB22-D6D7-5AC1600B75FB}"/>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84C6DB7B-6DE6-DE73-3216-3A9FE7E28B3E}"/>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872837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ブロックチェーンとは？</a:t>
            </a: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3877985"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ブロックチェーンの歴史</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F922A8C1-8EFE-2F2D-F34C-0D2623F851AB}"/>
              </a:ext>
            </a:extLst>
          </p:cNvPr>
          <p:cNvSpPr txBox="1"/>
          <p:nvPr/>
        </p:nvSpPr>
        <p:spPr>
          <a:xfrm>
            <a:off x="490107" y="1523853"/>
            <a:ext cx="6962931" cy="1754326"/>
          </a:xfrm>
          <a:prstGeom prst="rect">
            <a:avLst/>
          </a:prstGeom>
          <a:noFill/>
        </p:spPr>
        <p:txBody>
          <a:bodyPr wrap="square" lIns="91440" tIns="45720" rIns="91440" bIns="45720" rtlCol="0" anchor="t">
            <a:spAutoFit/>
          </a:bodyPr>
          <a:lstStyle/>
          <a:p>
            <a:pPr marL="269875" indent="-269875"/>
            <a:r>
              <a:rPr kumimoji="1" lang="ja-JP" altLang="en-US" dirty="0">
                <a:solidFill>
                  <a:schemeClr val="bg1">
                    <a:lumMod val="85000"/>
                  </a:schemeClr>
                </a:solidFill>
                <a:latin typeface="UD デジタル 教科書体 NP-R"/>
                <a:ea typeface="UD デジタル 教科書体 NP-R"/>
              </a:rPr>
              <a:t>・</a:t>
            </a:r>
            <a:r>
              <a:rPr lang="ja-JP" altLang="en-US" dirty="0">
                <a:solidFill>
                  <a:schemeClr val="bg1">
                    <a:lumMod val="85000"/>
                  </a:schemeClr>
                </a:solidFill>
                <a:latin typeface="UD デジタル 教科書体 NP-R"/>
                <a:ea typeface="UD デジタル 教科書体 NP-R"/>
              </a:rPr>
              <a:t>昨今のブロックチェーンのコンセプトは、「</a:t>
            </a:r>
            <a:r>
              <a:rPr kumimoji="1" lang="ja-JP" altLang="en-US" dirty="0">
                <a:solidFill>
                  <a:schemeClr val="accent4"/>
                </a:solidFill>
                <a:latin typeface="UD デジタル 教科書体 NP-R"/>
                <a:ea typeface="UD デジタル 教科書体 NP-R"/>
              </a:rPr>
              <a:t>ビットコイン</a:t>
            </a:r>
            <a:r>
              <a:rPr kumimoji="1" lang="ja-JP" altLang="en-US" dirty="0">
                <a:solidFill>
                  <a:schemeClr val="bg1">
                    <a:lumMod val="85000"/>
                  </a:schemeClr>
                </a:solidFill>
                <a:latin typeface="UD デジタル 教科書体 NP-R"/>
                <a:ea typeface="UD デジタル 教科書体 NP-R"/>
              </a:rPr>
              <a:t>」の中核技術として整理され、誕生し</a:t>
            </a:r>
            <a:r>
              <a:rPr lang="ja-JP" altLang="en-US" dirty="0">
                <a:solidFill>
                  <a:schemeClr val="bg1">
                    <a:lumMod val="85000"/>
                  </a:schemeClr>
                </a:solidFill>
                <a:latin typeface="UD デジタル 教科書体 NP-R"/>
                <a:ea typeface="UD デジタル 教科書体 NP-R"/>
              </a:rPr>
              <a:t>た。</a:t>
            </a:r>
            <a:r>
              <a:rPr lang="en-US" altLang="ja-JP" dirty="0">
                <a:solidFill>
                  <a:schemeClr val="bg1">
                    <a:lumMod val="85000"/>
                  </a:schemeClr>
                </a:solidFill>
                <a:latin typeface="UD デジタル 教科書体 NP-R"/>
                <a:ea typeface="UD デジタル 教科書体 NP-R"/>
              </a:rPr>
              <a:t>(</a:t>
            </a:r>
            <a:r>
              <a:rPr lang="ja-JP" altLang="en-US" dirty="0">
                <a:solidFill>
                  <a:schemeClr val="bg1">
                    <a:lumMod val="85000"/>
                  </a:schemeClr>
                </a:solidFill>
                <a:latin typeface="UD デジタル 教科書体 NP-R"/>
                <a:ea typeface="UD デジタル 教科書体 NP-R"/>
              </a:rPr>
              <a:t>とされている。</a:t>
            </a:r>
            <a:r>
              <a:rPr lang="en-US" altLang="ja-JP" dirty="0">
                <a:solidFill>
                  <a:schemeClr val="bg1">
                    <a:lumMod val="85000"/>
                  </a:schemeClr>
                </a:solidFill>
                <a:latin typeface="UD デジタル 教科書体 NP-R"/>
                <a:ea typeface="UD デジタル 教科書体 NP-R"/>
              </a:rPr>
              <a:t>)</a:t>
            </a:r>
          </a:p>
          <a:p>
            <a:pPr marL="269875" indent="-269875"/>
            <a:r>
              <a:rPr lang="ja-JP" altLang="en-US" dirty="0">
                <a:solidFill>
                  <a:schemeClr val="bg1">
                    <a:lumMod val="85000"/>
                  </a:schemeClr>
                </a:solidFill>
                <a:latin typeface="UD デジタル 教科書体 NP-R"/>
                <a:ea typeface="UD デジタル 教科書体 NP-R"/>
              </a:rPr>
              <a:t>・</a:t>
            </a:r>
            <a:r>
              <a:rPr lang="ja-JP" altLang="en-US" dirty="0">
                <a:solidFill>
                  <a:schemeClr val="accent4"/>
                </a:solidFill>
                <a:latin typeface="UD デジタル 教科書体 NP-R"/>
                <a:ea typeface="UD デジタル 教科書体 NP-R"/>
              </a:rPr>
              <a:t>イーサリアム</a:t>
            </a:r>
            <a:r>
              <a:rPr lang="ja-JP" altLang="en-US" dirty="0">
                <a:solidFill>
                  <a:schemeClr val="bg1">
                    <a:lumMod val="85000"/>
                  </a:schemeClr>
                </a:solidFill>
                <a:latin typeface="UD デジタル 教科書体 NP-R"/>
                <a:ea typeface="UD デジタル 教科書体 NP-R"/>
              </a:rPr>
              <a:t>の誕生により、「</a:t>
            </a:r>
            <a:r>
              <a:rPr lang="ja-JP" altLang="en-US" dirty="0">
                <a:solidFill>
                  <a:schemeClr val="accent4"/>
                </a:solidFill>
                <a:latin typeface="UD デジタル 教科書体 NP-R"/>
                <a:ea typeface="UD デジタル 教科書体 NP-R"/>
              </a:rPr>
              <a:t>スマートコントラクト</a:t>
            </a:r>
            <a:r>
              <a:rPr lang="ja-JP" altLang="en-US" dirty="0">
                <a:solidFill>
                  <a:schemeClr val="bg1">
                    <a:lumMod val="85000"/>
                  </a:schemeClr>
                </a:solidFill>
                <a:latin typeface="UD デジタル 教科書体 NP-R"/>
                <a:ea typeface="UD デジタル 教科書体 NP-R"/>
              </a:rPr>
              <a:t>」が普及。</a:t>
            </a:r>
            <a:br>
              <a:rPr lang="en-US" altLang="ja-JP" dirty="0">
                <a:solidFill>
                  <a:schemeClr val="bg1">
                    <a:lumMod val="85000"/>
                  </a:schemeClr>
                </a:solidFill>
                <a:latin typeface="UD デジタル 教科書体 NP-R"/>
                <a:ea typeface="UD デジタル 教科書体 NP-R"/>
              </a:rPr>
            </a:br>
            <a:r>
              <a:rPr lang="ja-JP" altLang="en-US" dirty="0">
                <a:solidFill>
                  <a:schemeClr val="bg1">
                    <a:lumMod val="85000"/>
                  </a:schemeClr>
                </a:solidFill>
                <a:latin typeface="UD デジタル 教科書体 NP-R"/>
                <a:ea typeface="UD デジタル 教科書体 NP-R"/>
              </a:rPr>
              <a:t>金融分野を中心に大きな広がりを見せる。</a:t>
            </a:r>
            <a:br>
              <a:rPr lang="en-US" altLang="ja-JP" dirty="0">
                <a:solidFill>
                  <a:schemeClr val="bg1">
                    <a:lumMod val="85000"/>
                  </a:schemeClr>
                </a:solidFill>
                <a:latin typeface="UD デジタル 教科書体 NP-R"/>
                <a:ea typeface="UD デジタル 教科書体 NP-R"/>
              </a:rPr>
            </a:br>
            <a:r>
              <a:rPr lang="ja-JP" altLang="en-US" dirty="0">
                <a:solidFill>
                  <a:schemeClr val="bg1">
                    <a:lumMod val="85000"/>
                  </a:schemeClr>
                </a:solidFill>
                <a:latin typeface="UD デジタル 教科書体 NP-R"/>
                <a:ea typeface="UD デジタル 教科書体 NP-R"/>
              </a:rPr>
              <a:t>非金融分野での活用も期待感が広がり始める。</a:t>
            </a:r>
            <a:endParaRPr lang="en-US" altLang="ja-JP" dirty="0">
              <a:solidFill>
                <a:schemeClr val="bg1">
                  <a:lumMod val="85000"/>
                </a:schemeClr>
              </a:solidFill>
              <a:latin typeface="UD デジタル 教科書体 NP-R"/>
              <a:ea typeface="UD デジタル 教科書体 NP-R"/>
            </a:endParaRPr>
          </a:p>
          <a:p>
            <a:pPr marL="269875" indent="-269875"/>
            <a:r>
              <a:rPr lang="ja-JP" altLang="en-US" dirty="0">
                <a:solidFill>
                  <a:schemeClr val="bg1">
                    <a:lumMod val="85000"/>
                  </a:schemeClr>
                </a:solidFill>
                <a:latin typeface="UD デジタル 教科書体 NP-R"/>
                <a:ea typeface="UD デジタル 教科書体 NP-R"/>
              </a:rPr>
              <a:t>・ブロックチェーン群雄割拠の時代に。</a:t>
            </a:r>
            <a:endParaRPr lang="en-US" altLang="ja-JP" dirty="0">
              <a:solidFill>
                <a:schemeClr val="bg1">
                  <a:lumMod val="85000"/>
                </a:schemeClr>
              </a:solidFill>
              <a:latin typeface="UD デジタル 教科書体 NP-R"/>
              <a:ea typeface="UD デジタル 教科書体 NP-R"/>
            </a:endParaRPr>
          </a:p>
        </p:txBody>
      </p:sp>
      <p:sp>
        <p:nvSpPr>
          <p:cNvPr id="24" name="テキスト ボックス 23">
            <a:extLst>
              <a:ext uri="{FF2B5EF4-FFF2-40B4-BE49-F238E27FC236}">
                <a16:creationId xmlns:a16="http://schemas.microsoft.com/office/drawing/2014/main" id="{97CD5C56-F4C9-7EB4-04E4-0A030D9D766F}"/>
              </a:ext>
            </a:extLst>
          </p:cNvPr>
          <p:cNvSpPr txBox="1"/>
          <p:nvPr/>
        </p:nvSpPr>
        <p:spPr>
          <a:xfrm>
            <a:off x="11786847" y="5179910"/>
            <a:ext cx="1146764" cy="276999"/>
          </a:xfrm>
          <a:prstGeom prst="rect">
            <a:avLst/>
          </a:prstGeom>
          <a:noFill/>
        </p:spPr>
        <p:txBody>
          <a:bodyPr wrap="square" rtlCol="0">
            <a:spAutoFit/>
          </a:bodyPr>
          <a:lstStyle/>
          <a:p>
            <a:r>
              <a:rPr kumimoji="1" lang="ja-JP" altLang="en-US" sz="1200" dirty="0">
                <a:solidFill>
                  <a:schemeClr val="bg1">
                    <a:lumMod val="50000"/>
                  </a:schemeClr>
                </a:solidFill>
              </a:rPr>
              <a:t>・・・</a:t>
            </a:r>
          </a:p>
        </p:txBody>
      </p:sp>
      <p:grpSp>
        <p:nvGrpSpPr>
          <p:cNvPr id="30" name="グループ化 29">
            <a:extLst>
              <a:ext uri="{FF2B5EF4-FFF2-40B4-BE49-F238E27FC236}">
                <a16:creationId xmlns:a16="http://schemas.microsoft.com/office/drawing/2014/main" id="{2AABFF9A-E3ED-F01C-9F25-94C9512D3EE5}"/>
              </a:ext>
            </a:extLst>
          </p:cNvPr>
          <p:cNvGrpSpPr/>
          <p:nvPr/>
        </p:nvGrpSpPr>
        <p:grpSpPr>
          <a:xfrm>
            <a:off x="1487714" y="3316835"/>
            <a:ext cx="5475217" cy="3541163"/>
            <a:chOff x="2111510" y="1089162"/>
            <a:chExt cx="8096900" cy="5630060"/>
          </a:xfrm>
        </p:grpSpPr>
        <p:sp>
          <p:nvSpPr>
            <p:cNvPr id="31" name="テキスト ボックス 30">
              <a:extLst>
                <a:ext uri="{FF2B5EF4-FFF2-40B4-BE49-F238E27FC236}">
                  <a16:creationId xmlns:a16="http://schemas.microsoft.com/office/drawing/2014/main" id="{3B10872C-2AF2-3437-BB8E-DFD4BDA86272}"/>
                </a:ext>
              </a:extLst>
            </p:cNvPr>
            <p:cNvSpPr txBox="1"/>
            <p:nvPr/>
          </p:nvSpPr>
          <p:spPr>
            <a:xfrm>
              <a:off x="7638875" y="3543423"/>
              <a:ext cx="2569535" cy="807395"/>
            </a:xfrm>
            <a:prstGeom prst="rect">
              <a:avLst/>
            </a:prstGeom>
            <a:noFill/>
          </p:spPr>
          <p:txBody>
            <a:bodyPr wrap="square" rtlCol="0">
              <a:spAutoFit/>
            </a:bodyPr>
            <a:lstStyle/>
            <a:p>
              <a:pPr algn="ctr"/>
              <a:r>
                <a:rPr kumimoji="1" lang="ja-JP" altLang="en-US" sz="900" b="1" dirty="0">
                  <a:solidFill>
                    <a:schemeClr val="accent4"/>
                  </a:solidFill>
                  <a:latin typeface="UD デジタル 教科書体 NP-R" panose="02020400000000000000" pitchFamily="18" charset="-128"/>
                  <a:ea typeface="UD デジタル 教科書体 NP-R" panose="02020400000000000000" pitchFamily="18" charset="-128"/>
                </a:rPr>
                <a:t>ビットコイン</a:t>
              </a:r>
              <a:endParaRPr kumimoji="1" lang="en-US" altLang="ja-JP" sz="900" b="1" dirty="0">
                <a:solidFill>
                  <a:schemeClr val="accent4"/>
                </a:solidFill>
                <a:latin typeface="UD デジタル 教科書体 NP-R" panose="02020400000000000000" pitchFamily="18" charset="-128"/>
                <a:ea typeface="UD デジタル 教科書体 NP-R" panose="02020400000000000000" pitchFamily="18" charset="-128"/>
              </a:endParaRPr>
            </a:p>
            <a:p>
              <a:pPr algn="ctr"/>
              <a:r>
                <a:rPr kumimoji="1" lang="ja-JP" altLang="en-US" sz="9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分散型キャッシュのインフラ</a:t>
              </a:r>
              <a:r>
                <a:rPr kumimoji="1" lang="en-US" altLang="ja-JP" sz="9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sz="9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送金</a:t>
              </a:r>
              <a:r>
                <a:rPr kumimoji="1" lang="en-US" altLang="ja-JP" sz="9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p>
          </p:txBody>
        </p:sp>
        <p:sp>
          <p:nvSpPr>
            <p:cNvPr id="32" name="テキスト ボックス 31">
              <a:extLst>
                <a:ext uri="{FF2B5EF4-FFF2-40B4-BE49-F238E27FC236}">
                  <a16:creationId xmlns:a16="http://schemas.microsoft.com/office/drawing/2014/main" id="{886889A7-E6A6-DB9C-CEFC-03B5162B90C7}"/>
                </a:ext>
              </a:extLst>
            </p:cNvPr>
            <p:cNvSpPr txBox="1"/>
            <p:nvPr/>
          </p:nvSpPr>
          <p:spPr>
            <a:xfrm>
              <a:off x="2220851" y="4990476"/>
              <a:ext cx="2314787" cy="756769"/>
            </a:xfrm>
            <a:prstGeom prst="rect">
              <a:avLst/>
            </a:prstGeom>
            <a:noFill/>
          </p:spPr>
          <p:txBody>
            <a:bodyPr wrap="square" rtlCol="0">
              <a:spAutoFit/>
            </a:bodyPr>
            <a:lstStyle/>
            <a:p>
              <a:pPr algn="ctr"/>
              <a:r>
                <a:rPr kumimoji="1" lang="ja-JP" altLang="en-US" sz="900" b="1" dirty="0">
                  <a:solidFill>
                    <a:schemeClr val="accent4"/>
                  </a:solidFill>
                  <a:latin typeface="UD デジタル 教科書体 NP-R" panose="02020400000000000000" pitchFamily="18" charset="-128"/>
                  <a:ea typeface="UD デジタル 教科書体 NP-R" panose="02020400000000000000" pitchFamily="18" charset="-128"/>
                </a:rPr>
                <a:t>イーサリアム</a:t>
              </a:r>
              <a:endParaRPr kumimoji="1" lang="en-US" altLang="ja-JP" sz="900" b="1" dirty="0">
                <a:solidFill>
                  <a:schemeClr val="accent4"/>
                </a:solidFill>
                <a:latin typeface="UD デジタル 教科書体 NP-R" panose="02020400000000000000" pitchFamily="18" charset="-128"/>
                <a:ea typeface="UD デジタル 教科書体 NP-R" panose="02020400000000000000" pitchFamily="18" charset="-128"/>
              </a:endParaRPr>
            </a:p>
            <a:p>
              <a:pPr algn="ctr"/>
              <a:r>
                <a:rPr kumimoji="1" lang="ja-JP" altLang="en-US" sz="9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分散型コンピューティングプラットフォーム</a:t>
              </a:r>
              <a:endParaRPr kumimoji="1" lang="en-US" altLang="ja-JP" sz="9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33" name="Picture 2" descr="ビットコイン (BTC)">
              <a:extLst>
                <a:ext uri="{FF2B5EF4-FFF2-40B4-BE49-F238E27FC236}">
                  <a16:creationId xmlns:a16="http://schemas.microsoft.com/office/drawing/2014/main" id="{434E27FA-0A9B-A62B-9826-F1B3E0FE42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6088" y="3583730"/>
              <a:ext cx="661987" cy="66198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イーサリアム (ETH)">
              <a:extLst>
                <a:ext uri="{FF2B5EF4-FFF2-40B4-BE49-F238E27FC236}">
                  <a16:creationId xmlns:a16="http://schemas.microsoft.com/office/drawing/2014/main" id="{00D942A8-833D-B463-6DFC-2C1C6913DD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1027" y="4925572"/>
              <a:ext cx="842963" cy="842963"/>
            </a:xfrm>
            <a:prstGeom prst="rect">
              <a:avLst/>
            </a:prstGeom>
            <a:noFill/>
            <a:extLst>
              <a:ext uri="{909E8E84-426E-40DD-AFC4-6F175D3DCCD1}">
                <a14:hiddenFill xmlns:a14="http://schemas.microsoft.com/office/drawing/2010/main">
                  <a:solidFill>
                    <a:srgbClr val="FFFFFF"/>
                  </a:solidFill>
                </a14:hiddenFill>
              </a:ext>
            </a:extLst>
          </p:spPr>
        </p:pic>
        <p:sp>
          <p:nvSpPr>
            <p:cNvPr id="54" name="テキスト ボックス 53">
              <a:extLst>
                <a:ext uri="{FF2B5EF4-FFF2-40B4-BE49-F238E27FC236}">
                  <a16:creationId xmlns:a16="http://schemas.microsoft.com/office/drawing/2014/main" id="{657310B2-A068-465B-A362-F94EA1BC4E63}"/>
                </a:ext>
              </a:extLst>
            </p:cNvPr>
            <p:cNvSpPr txBox="1"/>
            <p:nvPr/>
          </p:nvSpPr>
          <p:spPr>
            <a:xfrm>
              <a:off x="4483238" y="3726877"/>
              <a:ext cx="842965" cy="366925"/>
            </a:xfrm>
            <a:prstGeom prst="rect">
              <a:avLst/>
            </a:prstGeom>
            <a:noFill/>
          </p:spPr>
          <p:txBody>
            <a:bodyPr wrap="square" rtlCol="0">
              <a:spAutoFit/>
            </a:bodyPr>
            <a:lstStyle/>
            <a:p>
              <a:r>
                <a:rPr kumimoji="1" lang="en-US" altLang="ja-JP" sz="700" b="1"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2008</a:t>
              </a:r>
              <a:endParaRPr kumimoji="1" lang="en-US" altLang="ja-JP" sz="7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55" name="テキスト ボックス 54">
              <a:extLst>
                <a:ext uri="{FF2B5EF4-FFF2-40B4-BE49-F238E27FC236}">
                  <a16:creationId xmlns:a16="http://schemas.microsoft.com/office/drawing/2014/main" id="{DA6ACC7F-968B-A430-1CB5-EC1201FFD34B}"/>
                </a:ext>
              </a:extLst>
            </p:cNvPr>
            <p:cNvSpPr txBox="1"/>
            <p:nvPr/>
          </p:nvSpPr>
          <p:spPr>
            <a:xfrm>
              <a:off x="6616539" y="5160592"/>
              <a:ext cx="1375669" cy="298122"/>
            </a:xfrm>
            <a:prstGeom prst="rect">
              <a:avLst/>
            </a:prstGeom>
            <a:noFill/>
          </p:spPr>
          <p:txBody>
            <a:bodyPr wrap="square" rtlCol="0">
              <a:spAutoFit/>
            </a:bodyPr>
            <a:lstStyle/>
            <a:p>
              <a:r>
                <a:rPr kumimoji="1" lang="en-US" altLang="ja-JP" sz="700" b="1"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2013</a:t>
              </a:r>
              <a:endParaRPr kumimoji="1" lang="en-US" altLang="ja-JP" sz="7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56" name="テキスト ボックス 55">
              <a:extLst>
                <a:ext uri="{FF2B5EF4-FFF2-40B4-BE49-F238E27FC236}">
                  <a16:creationId xmlns:a16="http://schemas.microsoft.com/office/drawing/2014/main" id="{52B872F9-D725-1E74-BF59-1AD5FD06F2E7}"/>
                </a:ext>
              </a:extLst>
            </p:cNvPr>
            <p:cNvSpPr txBox="1"/>
            <p:nvPr/>
          </p:nvSpPr>
          <p:spPr>
            <a:xfrm>
              <a:off x="2111510" y="6295848"/>
              <a:ext cx="7407004" cy="423374"/>
            </a:xfrm>
            <a:prstGeom prst="rect">
              <a:avLst/>
            </a:prstGeom>
            <a:noFill/>
          </p:spPr>
          <p:txBody>
            <a:bodyPr wrap="square" rtlCol="0">
              <a:spAutoFit/>
            </a:bodyPr>
            <a:lstStyle/>
            <a:p>
              <a:pPr algn="ctr"/>
              <a:r>
                <a:rPr lang="ja-JP" altLang="en-US" sz="900" dirty="0">
                  <a:solidFill>
                    <a:schemeClr val="accent4"/>
                  </a:solidFill>
                  <a:latin typeface="UD デジタル 教科書体 NP-R" panose="02020400000000000000" pitchFamily="18" charset="-128"/>
                  <a:ea typeface="UD デジタル 教科書体 NP-R" panose="02020400000000000000" pitchFamily="18" charset="-128"/>
                </a:rPr>
                <a:t>次世代チェーンの登場</a:t>
              </a:r>
              <a:r>
                <a:rPr lang="en-US" altLang="ja-JP" sz="9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900" dirty="0">
                  <a:solidFill>
                    <a:schemeClr val="accent4"/>
                  </a:solidFill>
                  <a:latin typeface="UD デジタル 教科書体 NP-R" panose="02020400000000000000" pitchFamily="18" charset="-128"/>
                  <a:ea typeface="UD デジタル 教科書体 NP-R" panose="02020400000000000000" pitchFamily="18" charset="-128"/>
                </a:rPr>
                <a:t>既存チェーンの発展</a:t>
              </a:r>
              <a:endParaRPr kumimoji="1" lang="en-US" altLang="ja-JP" sz="900" dirty="0">
                <a:solidFill>
                  <a:schemeClr val="accent4"/>
                </a:solidFill>
                <a:latin typeface="UD デジタル 教科書体 NP-R" panose="02020400000000000000" pitchFamily="18" charset="-128"/>
                <a:ea typeface="UD デジタル 教科書体 NP-R" panose="02020400000000000000" pitchFamily="18" charset="-128"/>
              </a:endParaRPr>
            </a:p>
          </p:txBody>
        </p:sp>
        <p:sp>
          <p:nvSpPr>
            <p:cNvPr id="57" name="テキスト ボックス 56">
              <a:extLst>
                <a:ext uri="{FF2B5EF4-FFF2-40B4-BE49-F238E27FC236}">
                  <a16:creationId xmlns:a16="http://schemas.microsoft.com/office/drawing/2014/main" id="{AB5384AB-6DE9-8A21-6B8B-3730A6BD19E0}"/>
                </a:ext>
              </a:extLst>
            </p:cNvPr>
            <p:cNvSpPr txBox="1"/>
            <p:nvPr/>
          </p:nvSpPr>
          <p:spPr>
            <a:xfrm>
              <a:off x="3378248" y="1491669"/>
              <a:ext cx="1537592" cy="423374"/>
            </a:xfrm>
            <a:prstGeom prst="rect">
              <a:avLst/>
            </a:prstGeom>
            <a:noFill/>
          </p:spPr>
          <p:txBody>
            <a:bodyPr wrap="square" rtlCol="0">
              <a:spAutoFit/>
            </a:bodyPr>
            <a:lstStyle/>
            <a:p>
              <a:pPr algn="ctr"/>
              <a:r>
                <a:rPr kumimoji="1" lang="ja-JP" altLang="en-US" sz="9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暗号技術</a:t>
              </a:r>
              <a:endParaRPr kumimoji="1" lang="en-US" altLang="ja-JP" sz="9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58" name="テキスト ボックス 57">
              <a:extLst>
                <a:ext uri="{FF2B5EF4-FFF2-40B4-BE49-F238E27FC236}">
                  <a16:creationId xmlns:a16="http://schemas.microsoft.com/office/drawing/2014/main" id="{3171580A-62CB-D4F2-6FD0-F73443B1D380}"/>
                </a:ext>
              </a:extLst>
            </p:cNvPr>
            <p:cNvSpPr txBox="1"/>
            <p:nvPr/>
          </p:nvSpPr>
          <p:spPr>
            <a:xfrm>
              <a:off x="4170725" y="1089162"/>
              <a:ext cx="3212506" cy="423374"/>
            </a:xfrm>
            <a:prstGeom prst="rect">
              <a:avLst/>
            </a:prstGeom>
            <a:noFill/>
          </p:spPr>
          <p:txBody>
            <a:bodyPr wrap="square" rtlCol="0">
              <a:spAutoFit/>
            </a:bodyPr>
            <a:lstStyle/>
            <a:p>
              <a:pPr algn="ctr"/>
              <a:r>
                <a:rPr kumimoji="1" lang="ja-JP" altLang="en-US" sz="9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タイムスタンプ</a:t>
              </a:r>
              <a:endParaRPr kumimoji="1" lang="en-US" altLang="ja-JP" sz="9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59" name="テキスト ボックス 58">
              <a:extLst>
                <a:ext uri="{FF2B5EF4-FFF2-40B4-BE49-F238E27FC236}">
                  <a16:creationId xmlns:a16="http://schemas.microsoft.com/office/drawing/2014/main" id="{7667A615-656B-7D03-85FC-F3A8C60669CA}"/>
                </a:ext>
              </a:extLst>
            </p:cNvPr>
            <p:cNvSpPr txBox="1"/>
            <p:nvPr/>
          </p:nvSpPr>
          <p:spPr>
            <a:xfrm>
              <a:off x="6751939" y="1491669"/>
              <a:ext cx="1537592" cy="423374"/>
            </a:xfrm>
            <a:prstGeom prst="rect">
              <a:avLst/>
            </a:prstGeom>
            <a:noFill/>
          </p:spPr>
          <p:txBody>
            <a:bodyPr wrap="square" rtlCol="0">
              <a:spAutoFit/>
            </a:bodyPr>
            <a:lstStyle/>
            <a:p>
              <a:pPr algn="ctr"/>
              <a:r>
                <a:rPr kumimoji="1" lang="en-US" altLang="ja-JP" sz="900" dirty="0" err="1">
                  <a:solidFill>
                    <a:schemeClr val="bg1">
                      <a:lumMod val="85000"/>
                    </a:schemeClr>
                  </a:solidFill>
                  <a:latin typeface="UD デジタル 教科書体 NP-R" panose="02020400000000000000" pitchFamily="18" charset="-128"/>
                  <a:ea typeface="UD デジタル 教科書体 NP-R" panose="02020400000000000000" pitchFamily="18" charset="-128"/>
                </a:rPr>
                <a:t>PoW</a:t>
              </a:r>
              <a:endParaRPr kumimoji="1" lang="en-US" altLang="ja-JP" sz="9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60" name="正方形/長方形 59">
              <a:extLst>
                <a:ext uri="{FF2B5EF4-FFF2-40B4-BE49-F238E27FC236}">
                  <a16:creationId xmlns:a16="http://schemas.microsoft.com/office/drawing/2014/main" id="{305976FD-2DAA-6E2A-199D-D06818958839}"/>
                </a:ext>
              </a:extLst>
            </p:cNvPr>
            <p:cNvSpPr/>
            <p:nvPr/>
          </p:nvSpPr>
          <p:spPr>
            <a:xfrm rot="3034929" flipH="1">
              <a:off x="6431871" y="1582281"/>
              <a:ext cx="163979" cy="1656000"/>
            </a:xfrm>
            <a:prstGeom prst="rect">
              <a:avLst/>
            </a:prstGeom>
            <a:gradFill flip="none" rotWithShape="1">
              <a:gsLst>
                <a:gs pos="0">
                  <a:srgbClr val="333F50"/>
                </a:gs>
                <a:gs pos="100000">
                  <a:srgbClr val="6C737E"/>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700"/>
            </a:p>
          </p:txBody>
        </p:sp>
        <p:sp>
          <p:nvSpPr>
            <p:cNvPr id="65" name="正方形/長方形 64">
              <a:extLst>
                <a:ext uri="{FF2B5EF4-FFF2-40B4-BE49-F238E27FC236}">
                  <a16:creationId xmlns:a16="http://schemas.microsoft.com/office/drawing/2014/main" id="{52D3A75B-B96B-F304-3056-F2BCC93B5C31}"/>
                </a:ext>
              </a:extLst>
            </p:cNvPr>
            <p:cNvSpPr/>
            <p:nvPr/>
          </p:nvSpPr>
          <p:spPr>
            <a:xfrm rot="18565071">
              <a:off x="5100205" y="1608835"/>
              <a:ext cx="163979" cy="1620000"/>
            </a:xfrm>
            <a:prstGeom prst="rect">
              <a:avLst/>
            </a:prstGeom>
            <a:gradFill flip="none" rotWithShape="1">
              <a:gsLst>
                <a:gs pos="0">
                  <a:srgbClr val="333F50"/>
                </a:gs>
                <a:gs pos="100000">
                  <a:srgbClr val="6C737E"/>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700"/>
            </a:p>
          </p:txBody>
        </p:sp>
        <p:sp>
          <p:nvSpPr>
            <p:cNvPr id="66" name="正方形/長方形 65">
              <a:extLst>
                <a:ext uri="{FF2B5EF4-FFF2-40B4-BE49-F238E27FC236}">
                  <a16:creationId xmlns:a16="http://schemas.microsoft.com/office/drawing/2014/main" id="{8BA19996-7377-CA00-DEFA-682AA737D3BC}"/>
                </a:ext>
              </a:extLst>
            </p:cNvPr>
            <p:cNvSpPr/>
            <p:nvPr/>
          </p:nvSpPr>
          <p:spPr>
            <a:xfrm>
              <a:off x="5756438" y="1893807"/>
              <a:ext cx="161924" cy="4254048"/>
            </a:xfrm>
            <a:prstGeom prst="rect">
              <a:avLst/>
            </a:prstGeom>
            <a:gradFill flip="none" rotWithShape="1">
              <a:gsLst>
                <a:gs pos="0">
                  <a:srgbClr val="333F50"/>
                </a:gs>
                <a:gs pos="100000">
                  <a:srgbClr val="9DA1A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700"/>
            </a:p>
          </p:txBody>
        </p:sp>
        <p:sp>
          <p:nvSpPr>
            <p:cNvPr id="69" name="正方形/長方形 68">
              <a:extLst>
                <a:ext uri="{FF2B5EF4-FFF2-40B4-BE49-F238E27FC236}">
                  <a16:creationId xmlns:a16="http://schemas.microsoft.com/office/drawing/2014/main" id="{34CF3AC2-FF5C-F1DE-6CE7-8F7F605AB471}"/>
                </a:ext>
              </a:extLst>
            </p:cNvPr>
            <p:cNvSpPr/>
            <p:nvPr/>
          </p:nvSpPr>
          <p:spPr>
            <a:xfrm rot="5400000" flipH="1">
              <a:off x="5818570" y="3583916"/>
              <a:ext cx="52899" cy="654919"/>
            </a:xfrm>
            <a:prstGeom prst="rect">
              <a:avLst/>
            </a:prstGeom>
            <a:solidFill>
              <a:srgbClr val="9BA0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700"/>
            </a:p>
          </p:txBody>
        </p:sp>
        <p:sp>
          <p:nvSpPr>
            <p:cNvPr id="70" name="正方形/長方形 69">
              <a:extLst>
                <a:ext uri="{FF2B5EF4-FFF2-40B4-BE49-F238E27FC236}">
                  <a16:creationId xmlns:a16="http://schemas.microsoft.com/office/drawing/2014/main" id="{914FDC3E-8359-55D1-D43D-C59FFB40B427}"/>
                </a:ext>
              </a:extLst>
            </p:cNvPr>
            <p:cNvSpPr/>
            <p:nvPr/>
          </p:nvSpPr>
          <p:spPr>
            <a:xfrm rot="5400000" flipH="1">
              <a:off x="5788562" y="5027064"/>
              <a:ext cx="52899" cy="654919"/>
            </a:xfrm>
            <a:prstGeom prst="rect">
              <a:avLst/>
            </a:prstGeom>
            <a:solidFill>
              <a:srgbClr val="9BA0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700"/>
            </a:p>
          </p:txBody>
        </p:sp>
      </p:grpSp>
    </p:spTree>
    <p:extLst>
      <p:ext uri="{BB962C8B-B14F-4D97-AF65-F5344CB8AC3E}">
        <p14:creationId xmlns:p14="http://schemas.microsoft.com/office/powerpoint/2010/main" val="3320046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A7AC2E1C-686D-F0F3-D340-9C14317936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328" r="6672"/>
          <a:stretch/>
        </p:blipFill>
        <p:spPr bwMode="auto">
          <a:xfrm>
            <a:off x="0" y="0"/>
            <a:ext cx="7924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884C6EEF-695D-050E-F35E-5AA939C2AF14}"/>
              </a:ext>
            </a:extLst>
          </p:cNvPr>
          <p:cNvSpPr txBox="1"/>
          <p:nvPr/>
        </p:nvSpPr>
        <p:spPr>
          <a:xfrm>
            <a:off x="8077200" y="3114675"/>
            <a:ext cx="3457575" cy="461665"/>
          </a:xfrm>
          <a:prstGeom prst="rect">
            <a:avLst/>
          </a:prstGeom>
          <a:noFill/>
        </p:spPr>
        <p:txBody>
          <a:bodyPr wrap="square" rtlCol="0">
            <a:spAutoFit/>
          </a:bodyPr>
          <a:lstStyle/>
          <a:p>
            <a:r>
              <a:rPr kumimoji="1" lang="ja-JP" altLang="en-US" sz="24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～はじまりの書～</a:t>
            </a:r>
          </a:p>
        </p:txBody>
      </p:sp>
      <p:sp>
        <p:nvSpPr>
          <p:cNvPr id="6" name="テキスト ボックス 5">
            <a:extLst>
              <a:ext uri="{FF2B5EF4-FFF2-40B4-BE49-F238E27FC236}">
                <a16:creationId xmlns:a16="http://schemas.microsoft.com/office/drawing/2014/main" id="{7157800B-ED26-37F1-6E56-AAB0E8B73E1E}"/>
              </a:ext>
            </a:extLst>
          </p:cNvPr>
          <p:cNvSpPr txBox="1"/>
          <p:nvPr/>
        </p:nvSpPr>
        <p:spPr>
          <a:xfrm>
            <a:off x="8077200" y="3728710"/>
            <a:ext cx="4114800" cy="3046988"/>
          </a:xfrm>
          <a:prstGeom prst="rect">
            <a:avLst/>
          </a:prstGeom>
          <a:noFill/>
        </p:spPr>
        <p:txBody>
          <a:bodyPr wrap="square" rtlCol="0">
            <a:spAutoFit/>
          </a:bodyPr>
          <a:lstStyle/>
          <a:p>
            <a:pPr marL="1076325" indent="-1076325" defTabSz="431800"/>
            <a:r>
              <a:rPr kumimoji="1" lang="en-US" altLang="ja-JP" sz="1600" i="1"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“Bitcoin: A Peer-to-Peer</a:t>
            </a:r>
            <a:br>
              <a:rPr kumimoji="1" lang="en-US" altLang="ja-JP" sz="1600" i="1" dirty="0">
                <a:solidFill>
                  <a:schemeClr val="bg1">
                    <a:lumMod val="65000"/>
                  </a:schemeClr>
                </a:solidFill>
                <a:latin typeface="UD デジタル 教科書体 NP-R" panose="02020400000000000000" pitchFamily="18" charset="-128"/>
                <a:ea typeface="UD デジタル 教科書体 NP-R" panose="02020400000000000000" pitchFamily="18" charset="-128"/>
              </a:rPr>
            </a:br>
            <a:r>
              <a:rPr kumimoji="1" lang="en-US" altLang="ja-JP" sz="1600" i="1"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Electronic Cash</a:t>
            </a:r>
            <a:r>
              <a:rPr kumimoji="1" lang="ja-JP" altLang="en-US" sz="1600" i="1"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 </a:t>
            </a:r>
            <a:r>
              <a:rPr kumimoji="1" lang="en-US" altLang="ja-JP" sz="1600" i="1"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System”</a:t>
            </a:r>
          </a:p>
          <a:p>
            <a:pPr marL="1076325" indent="-1076325" defTabSz="431800"/>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2008-10-31</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に</a:t>
            </a:r>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Satoshi Nakamoto</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によって投稿された</a:t>
            </a:r>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1</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本のホワイトペーパーからすべてがはじまった。</a:t>
            </a:r>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たった</a:t>
            </a:r>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9</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ページの論文だったが、世界に革命をもたらすには十分だった。</a:t>
            </a:r>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Satoshi Nakamoto</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は何を願い</a:t>
            </a:r>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Bitcoin</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を生み出し、なぜ姿を消したのか。</a:t>
            </a:r>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Satoshi Nakamoto</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の想い描いた世界に近付いているのだろうか。</a:t>
            </a:r>
          </a:p>
        </p:txBody>
      </p:sp>
    </p:spTree>
    <p:extLst>
      <p:ext uri="{BB962C8B-B14F-4D97-AF65-F5344CB8AC3E}">
        <p14:creationId xmlns:p14="http://schemas.microsoft.com/office/powerpoint/2010/main" val="3599022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ブロックチェーンの歴史</a:t>
            </a:r>
          </a:p>
        </p:txBody>
      </p:sp>
      <p:sp>
        <p:nvSpPr>
          <p:cNvPr id="6" name="テキスト ボックス 5">
            <a:extLst>
              <a:ext uri="{FF2B5EF4-FFF2-40B4-BE49-F238E27FC236}">
                <a16:creationId xmlns:a16="http://schemas.microsoft.com/office/drawing/2014/main" id="{C9DF6097-BEAB-3A9C-7A11-3F0BEA99C911}"/>
              </a:ext>
            </a:extLst>
          </p:cNvPr>
          <p:cNvSpPr txBox="1"/>
          <p:nvPr/>
        </p:nvSpPr>
        <p:spPr>
          <a:xfrm>
            <a:off x="234067" y="1059279"/>
            <a:ext cx="5724644"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ビットコインの解決しようとした課題</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grpSp>
        <p:nvGrpSpPr>
          <p:cNvPr id="18" name="グループ化 17">
            <a:extLst>
              <a:ext uri="{FF2B5EF4-FFF2-40B4-BE49-F238E27FC236}">
                <a16:creationId xmlns:a16="http://schemas.microsoft.com/office/drawing/2014/main" id="{3B93EEFF-7193-89C9-856D-AA7FDAABECFD}"/>
              </a:ext>
            </a:extLst>
          </p:cNvPr>
          <p:cNvGrpSpPr/>
          <p:nvPr/>
        </p:nvGrpSpPr>
        <p:grpSpPr>
          <a:xfrm>
            <a:off x="5442073" y="1736486"/>
            <a:ext cx="2021173" cy="1779019"/>
            <a:chOff x="760049" y="1738315"/>
            <a:chExt cx="5074837" cy="4466825"/>
          </a:xfrm>
        </p:grpSpPr>
        <p:sp>
          <p:nvSpPr>
            <p:cNvPr id="7" name="四角形: 角を丸くする 6">
              <a:extLst>
                <a:ext uri="{FF2B5EF4-FFF2-40B4-BE49-F238E27FC236}">
                  <a16:creationId xmlns:a16="http://schemas.microsoft.com/office/drawing/2014/main" id="{CB8F35B6-E6E7-DC6D-3968-1C81893B1CEA}"/>
                </a:ext>
              </a:extLst>
            </p:cNvPr>
            <p:cNvSpPr/>
            <p:nvPr/>
          </p:nvSpPr>
          <p:spPr>
            <a:xfrm>
              <a:off x="760049" y="1738315"/>
              <a:ext cx="5074837" cy="4466825"/>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Picture 4" descr="inline コンテンツ">
              <a:extLst>
                <a:ext uri="{FF2B5EF4-FFF2-40B4-BE49-F238E27FC236}">
                  <a16:creationId xmlns:a16="http://schemas.microsoft.com/office/drawing/2014/main" id="{E3509282-F996-2CE2-A30B-7BCFA604C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5463" y="3447167"/>
              <a:ext cx="1002982" cy="104911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955782F-BCB7-9601-CD0C-093E7E91C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911" y="4862114"/>
              <a:ext cx="1343026" cy="13430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DB5E33D6-B9A9-3F5A-48DC-BFA3B9A49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1860" y="4862114"/>
              <a:ext cx="1343026" cy="13430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96F41A82-788C-AA55-381E-16D761BE3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773" y="1778791"/>
              <a:ext cx="1343026" cy="13430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336E12B1-01E8-6625-748C-CE454E953E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1860" y="1778791"/>
              <a:ext cx="1343026" cy="134302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線コネクタ 12">
              <a:extLst>
                <a:ext uri="{FF2B5EF4-FFF2-40B4-BE49-F238E27FC236}">
                  <a16:creationId xmlns:a16="http://schemas.microsoft.com/office/drawing/2014/main" id="{7F0C978F-9A39-D88C-E426-BCBE1F1454B6}"/>
                </a:ext>
              </a:extLst>
            </p:cNvPr>
            <p:cNvCxnSpPr>
              <a:cxnSpLocks/>
            </p:cNvCxnSpPr>
            <p:nvPr/>
          </p:nvCxnSpPr>
          <p:spPr>
            <a:xfrm>
              <a:off x="1902970" y="2856095"/>
              <a:ext cx="685800" cy="725806"/>
            </a:xfrm>
            <a:prstGeom prst="line">
              <a:avLst/>
            </a:prstGeom>
            <a:ln w="317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244DA7EC-77BF-DC07-E98D-F71D05C3E949}"/>
                </a:ext>
              </a:extLst>
            </p:cNvPr>
            <p:cNvCxnSpPr>
              <a:cxnSpLocks/>
            </p:cNvCxnSpPr>
            <p:nvPr/>
          </p:nvCxnSpPr>
          <p:spPr>
            <a:xfrm rot="5400000">
              <a:off x="4025141" y="2856095"/>
              <a:ext cx="685800" cy="725806"/>
            </a:xfrm>
            <a:prstGeom prst="line">
              <a:avLst/>
            </a:prstGeom>
            <a:ln w="317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93BA472-BC9A-C6E8-7AC8-5C5254424001}"/>
                </a:ext>
              </a:extLst>
            </p:cNvPr>
            <p:cNvCxnSpPr>
              <a:cxnSpLocks/>
            </p:cNvCxnSpPr>
            <p:nvPr/>
          </p:nvCxnSpPr>
          <p:spPr>
            <a:xfrm flipV="1">
              <a:off x="1902970" y="4553491"/>
              <a:ext cx="685800" cy="725806"/>
            </a:xfrm>
            <a:prstGeom prst="line">
              <a:avLst/>
            </a:prstGeom>
            <a:ln w="317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119C43C1-BF6B-2BD1-0E38-A1D73FD36B49}"/>
                </a:ext>
              </a:extLst>
            </p:cNvPr>
            <p:cNvCxnSpPr>
              <a:cxnSpLocks/>
            </p:cNvCxnSpPr>
            <p:nvPr/>
          </p:nvCxnSpPr>
          <p:spPr>
            <a:xfrm rot="16200000" flipV="1">
              <a:off x="4025141" y="4553491"/>
              <a:ext cx="685800" cy="725806"/>
            </a:xfrm>
            <a:prstGeom prst="line">
              <a:avLst/>
            </a:prstGeom>
            <a:ln w="317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9" name="テキスト ボックス 18">
            <a:extLst>
              <a:ext uri="{FF2B5EF4-FFF2-40B4-BE49-F238E27FC236}">
                <a16:creationId xmlns:a16="http://schemas.microsoft.com/office/drawing/2014/main" id="{EC70798F-D4A3-E0FD-6BAD-D97902A441D1}"/>
              </a:ext>
            </a:extLst>
          </p:cNvPr>
          <p:cNvSpPr txBox="1"/>
          <p:nvPr/>
        </p:nvSpPr>
        <p:spPr>
          <a:xfrm>
            <a:off x="595705" y="1652172"/>
            <a:ext cx="4905510" cy="707886"/>
          </a:xfrm>
          <a:prstGeom prst="rect">
            <a:avLst/>
          </a:prstGeom>
          <a:noFill/>
        </p:spPr>
        <p:txBody>
          <a:bodyPr wrap="square" rtlCol="0">
            <a:spAutoFit/>
          </a:bodyPr>
          <a:lstStyle/>
          <a:p>
            <a:r>
              <a:rPr kumimoji="1" lang="ja-JP" altLang="en-US" sz="2000" b="1"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既存の電子取引</a:t>
            </a:r>
            <a:r>
              <a:rPr kumimoji="1" lang="en-US" altLang="ja-JP"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a:t>
            </a:r>
            <a:endParaRPr kumimoji="1" lang="en-US" altLang="ja-JP"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90488"/>
            <a:r>
              <a:rPr kumimoji="1" lang="en-US" altLang="ja-JP"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en-US" altLang="ja-JP" sz="2000" dirty="0">
                <a:solidFill>
                  <a:schemeClr val="accent4"/>
                </a:solidFill>
                <a:latin typeface="UD デジタル 教科書体 NP-R" panose="02020400000000000000" pitchFamily="18" charset="-128"/>
                <a:ea typeface="UD デジタル 教科書体 NP-R" panose="02020400000000000000" pitchFamily="18" charset="-128"/>
              </a:rPr>
              <a:t>trusted </a:t>
            </a:r>
            <a:r>
              <a:rPr kumimoji="1" lang="en-US" altLang="ja-JP"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third party”</a:t>
            </a:r>
            <a:r>
              <a:rPr kumimoji="1"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が介在</a:t>
            </a:r>
            <a:endParaRPr kumimoji="1" lang="en-US" altLang="ja-JP"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20" name="テキスト ボックス 19">
            <a:extLst>
              <a:ext uri="{FF2B5EF4-FFF2-40B4-BE49-F238E27FC236}">
                <a16:creationId xmlns:a16="http://schemas.microsoft.com/office/drawing/2014/main" id="{E089E11D-E56D-A089-19D9-908E42220B63}"/>
              </a:ext>
            </a:extLst>
          </p:cNvPr>
          <p:cNvSpPr txBox="1"/>
          <p:nvPr/>
        </p:nvSpPr>
        <p:spPr>
          <a:xfrm>
            <a:off x="1079632" y="2377737"/>
            <a:ext cx="4109186" cy="1200329"/>
          </a:xfrm>
          <a:prstGeom prst="rect">
            <a:avLst/>
          </a:prstGeom>
          <a:noFill/>
        </p:spPr>
        <p:txBody>
          <a:bodyPr wrap="square" rtlCol="0">
            <a:spAutoFit/>
          </a:bodyPr>
          <a:lstStyle/>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電子取引固有の問題である「二重支払い問題」等の不正使用を防止するために、信頼できる第三者が必要とされてきた。</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21" name="テキスト ボックス 20">
            <a:extLst>
              <a:ext uri="{FF2B5EF4-FFF2-40B4-BE49-F238E27FC236}">
                <a16:creationId xmlns:a16="http://schemas.microsoft.com/office/drawing/2014/main" id="{5627EFF1-4668-1705-E2F6-403F2A3D245B}"/>
              </a:ext>
            </a:extLst>
          </p:cNvPr>
          <p:cNvSpPr txBox="1"/>
          <p:nvPr/>
        </p:nvSpPr>
        <p:spPr>
          <a:xfrm>
            <a:off x="691549" y="3746177"/>
            <a:ext cx="6246975" cy="707886"/>
          </a:xfrm>
          <a:prstGeom prst="rect">
            <a:avLst/>
          </a:prstGeom>
          <a:noFill/>
        </p:spPr>
        <p:txBody>
          <a:bodyPr wrap="square" rtlCol="0">
            <a:spAutoFit/>
          </a:bodyPr>
          <a:lstStyle/>
          <a:p>
            <a:r>
              <a:rPr kumimoji="1"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しかし、</a:t>
            </a:r>
            <a:endParaRPr kumimoji="1" lang="en-US" altLang="ja-JP"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6700"/>
            <a:r>
              <a:rPr kumimoji="1"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上記モデルには様々な弊害がある。</a:t>
            </a:r>
            <a:endParaRPr kumimoji="1" lang="en-US" altLang="ja-JP"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22" name="テキスト ボックス 21">
            <a:extLst>
              <a:ext uri="{FF2B5EF4-FFF2-40B4-BE49-F238E27FC236}">
                <a16:creationId xmlns:a16="http://schemas.microsoft.com/office/drawing/2014/main" id="{370F78B7-5E72-2E45-C5C1-C5D986D50E29}"/>
              </a:ext>
            </a:extLst>
          </p:cNvPr>
          <p:cNvSpPr txBox="1"/>
          <p:nvPr/>
        </p:nvSpPr>
        <p:spPr>
          <a:xfrm>
            <a:off x="1187023" y="4454063"/>
            <a:ext cx="5265637" cy="1200329"/>
          </a:xfrm>
          <a:prstGeom prst="rect">
            <a:avLst/>
          </a:prstGeom>
          <a:noFill/>
        </p:spPr>
        <p:txBody>
          <a:bodyPr wrap="square" rtlCol="0">
            <a:spAutoFit/>
          </a:bodyPr>
          <a:lstStyle/>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・取引コスト増加する</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・取引規模の制限 される</a:t>
            </a:r>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少額取引ができない</a:t>
            </a:r>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p>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third party</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システムへ依存することとなる</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third party</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をそもそも利用できない人がいる</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2733270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ブロックチェーンの歴史</a:t>
            </a:r>
          </a:p>
        </p:txBody>
      </p:sp>
      <p:sp>
        <p:nvSpPr>
          <p:cNvPr id="6" name="テキスト ボックス 5">
            <a:extLst>
              <a:ext uri="{FF2B5EF4-FFF2-40B4-BE49-F238E27FC236}">
                <a16:creationId xmlns:a16="http://schemas.microsoft.com/office/drawing/2014/main" id="{C9DF6097-BEAB-3A9C-7A11-3F0BEA99C911}"/>
              </a:ext>
            </a:extLst>
          </p:cNvPr>
          <p:cNvSpPr txBox="1"/>
          <p:nvPr/>
        </p:nvSpPr>
        <p:spPr>
          <a:xfrm>
            <a:off x="234067" y="1059279"/>
            <a:ext cx="6530955"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ビットコイン</a:t>
            </a:r>
            <a:r>
              <a:rPr kumimoji="1"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分散型のキャッシュシステム</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19" name="テキスト ボックス 18">
            <a:extLst>
              <a:ext uri="{FF2B5EF4-FFF2-40B4-BE49-F238E27FC236}">
                <a16:creationId xmlns:a16="http://schemas.microsoft.com/office/drawing/2014/main" id="{EC70798F-D4A3-E0FD-6BAD-D97902A441D1}"/>
              </a:ext>
            </a:extLst>
          </p:cNvPr>
          <p:cNvSpPr txBox="1"/>
          <p:nvPr/>
        </p:nvSpPr>
        <p:spPr>
          <a:xfrm>
            <a:off x="595705" y="1695769"/>
            <a:ext cx="6884388" cy="1323439"/>
          </a:xfrm>
          <a:prstGeom prst="rect">
            <a:avLst/>
          </a:prstGeom>
          <a:noFill/>
        </p:spPr>
        <p:txBody>
          <a:bodyPr wrap="square" rtlCol="0">
            <a:spAutoFit/>
          </a:bodyPr>
          <a:lstStyle/>
          <a:p>
            <a:r>
              <a:rPr kumimoji="1" lang="en-US" altLang="ja-JP" sz="2000" b="1"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Satoshi Nakamoto</a:t>
            </a:r>
            <a:r>
              <a:rPr kumimoji="1" lang="ja-JP" altLang="en-US" sz="2000" b="1"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の提案</a:t>
            </a:r>
            <a:r>
              <a:rPr kumimoji="1" lang="en-US" altLang="ja-JP" sz="2000" b="1"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a:t>
            </a:r>
          </a:p>
          <a:p>
            <a:pPr marL="449263" indent="-269875"/>
            <a:r>
              <a:rPr kumimoji="1" lang="ja-JP" altLang="en-US" sz="20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en-US" altLang="ja-JP" sz="2000" dirty="0">
                <a:solidFill>
                  <a:schemeClr val="accent4"/>
                </a:solidFill>
                <a:latin typeface="UD デジタル 教科書体 NP-R" panose="02020400000000000000" pitchFamily="18" charset="-128"/>
                <a:ea typeface="UD デジタル 教科書体 NP-R" panose="02020400000000000000" pitchFamily="18" charset="-128"/>
              </a:rPr>
              <a:t>trust”</a:t>
            </a:r>
            <a:r>
              <a:rPr kumimoji="1"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を</a:t>
            </a:r>
            <a:r>
              <a:rPr lang="ja-JP" altLang="en-US" sz="20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000" dirty="0">
                <a:solidFill>
                  <a:schemeClr val="accent4"/>
                </a:solidFill>
                <a:latin typeface="UD デジタル 教科書体 NP-R" panose="02020400000000000000" pitchFamily="18" charset="-128"/>
                <a:ea typeface="UD デジタル 教科書体 NP-R" panose="02020400000000000000" pitchFamily="18" charset="-128"/>
              </a:rPr>
              <a:t>暗号学的証明に基づく電子取引システム」</a:t>
            </a:r>
            <a:r>
              <a:rPr kumimoji="1"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で置き換える</a:t>
            </a:r>
            <a:r>
              <a:rPr kumimoji="1" lang="ja-JP" altLang="en-US" sz="2000" dirty="0">
                <a:solidFill>
                  <a:schemeClr val="accent4"/>
                </a:solidFill>
                <a:latin typeface="UD デジタル 教科書体 NP-R" panose="02020400000000000000" pitchFamily="18" charset="-128"/>
                <a:ea typeface="UD デジタル 教科書体 NP-R" panose="02020400000000000000" pitchFamily="18" charset="-128"/>
              </a:rPr>
              <a:t>「分散型のキャッシュシステム」</a:t>
            </a:r>
            <a:endParaRPr lang="en-US" altLang="ja-JP" sz="2000" dirty="0">
              <a:solidFill>
                <a:schemeClr val="accent4"/>
              </a:solidFill>
              <a:latin typeface="UD デジタル 教科書体 NP-R" panose="02020400000000000000" pitchFamily="18" charset="-128"/>
              <a:ea typeface="UD デジタル 教科書体 NP-R" panose="02020400000000000000" pitchFamily="18" charset="-128"/>
            </a:endParaRPr>
          </a:p>
          <a:p>
            <a:pPr marL="360363"/>
            <a:endParaRPr kumimoji="1" lang="ja-JP" altLang="en-US" sz="2000" dirty="0">
              <a:solidFill>
                <a:schemeClr val="accent4"/>
              </a:solidFill>
              <a:latin typeface="UD デジタル 教科書体 NP-R" panose="02020400000000000000" pitchFamily="18" charset="-128"/>
              <a:ea typeface="UD デジタル 教科書体 NP-R" panose="02020400000000000000" pitchFamily="18" charset="-128"/>
            </a:endParaRPr>
          </a:p>
        </p:txBody>
      </p:sp>
      <p:sp>
        <p:nvSpPr>
          <p:cNvPr id="21" name="テキスト ボックス 20">
            <a:extLst>
              <a:ext uri="{FF2B5EF4-FFF2-40B4-BE49-F238E27FC236}">
                <a16:creationId xmlns:a16="http://schemas.microsoft.com/office/drawing/2014/main" id="{5627EFF1-4668-1705-E2F6-403F2A3D245B}"/>
              </a:ext>
            </a:extLst>
          </p:cNvPr>
          <p:cNvSpPr txBox="1"/>
          <p:nvPr/>
        </p:nvSpPr>
        <p:spPr>
          <a:xfrm>
            <a:off x="715956" y="2710981"/>
            <a:ext cx="6246975" cy="400110"/>
          </a:xfrm>
          <a:prstGeom prst="rect">
            <a:avLst/>
          </a:prstGeom>
          <a:noFill/>
        </p:spPr>
        <p:txBody>
          <a:bodyPr wrap="square" rtlCol="0">
            <a:spAutoFit/>
          </a:bodyPr>
          <a:lstStyle/>
          <a:p>
            <a:pPr marL="85725"/>
            <a:r>
              <a:rPr kumimoji="1"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→利用者同士の直接的な取引を可能とする。</a:t>
            </a:r>
            <a:endParaRPr kumimoji="1" lang="en-US" altLang="ja-JP"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33" name="テキスト ボックス 32">
            <a:extLst>
              <a:ext uri="{FF2B5EF4-FFF2-40B4-BE49-F238E27FC236}">
                <a16:creationId xmlns:a16="http://schemas.microsoft.com/office/drawing/2014/main" id="{86852BB7-E190-74DB-D1EF-6BC0B885FDBC}"/>
              </a:ext>
            </a:extLst>
          </p:cNvPr>
          <p:cNvSpPr txBox="1"/>
          <p:nvPr/>
        </p:nvSpPr>
        <p:spPr>
          <a:xfrm>
            <a:off x="595704" y="4190166"/>
            <a:ext cx="7169201" cy="1015663"/>
          </a:xfrm>
          <a:prstGeom prst="rect">
            <a:avLst/>
          </a:prstGeom>
          <a:noFill/>
        </p:spPr>
        <p:txBody>
          <a:bodyPr wrap="square" rtlCol="0">
            <a:spAutoFit/>
          </a:bodyPr>
          <a:lstStyle/>
          <a:p>
            <a:pPr marL="85725"/>
            <a:r>
              <a:rPr kumimoji="1"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・ビットコインを実現するための、</a:t>
            </a:r>
            <a:endParaRPr kumimoji="1" lang="en-US" altLang="ja-JP"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360363"/>
            <a:r>
              <a:rPr lang="ja-JP" altLang="en-US" sz="20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000" dirty="0">
                <a:solidFill>
                  <a:schemeClr val="accent4"/>
                </a:solidFill>
                <a:latin typeface="UD デジタル 教科書体 NP-R" panose="02020400000000000000" pitchFamily="18" charset="-128"/>
                <a:ea typeface="UD デジタル 教科書体 NP-R" panose="02020400000000000000" pitchFamily="18" charset="-128"/>
              </a:rPr>
              <a:t>取引データを分散して生成</a:t>
            </a:r>
            <a:r>
              <a:rPr kumimoji="1" lang="en-US" altLang="ja-JP" sz="20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000" dirty="0">
                <a:solidFill>
                  <a:schemeClr val="accent4"/>
                </a:solidFill>
                <a:latin typeface="UD デジタル 教科書体 NP-R" panose="02020400000000000000" pitchFamily="18" charset="-128"/>
                <a:ea typeface="UD デジタル 教科書体 NP-R" panose="02020400000000000000" pitchFamily="18" charset="-128"/>
              </a:rPr>
              <a:t>処理</a:t>
            </a:r>
            <a:r>
              <a:rPr kumimoji="1" lang="en-US" altLang="ja-JP" sz="20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000" dirty="0">
                <a:solidFill>
                  <a:schemeClr val="accent4"/>
                </a:solidFill>
                <a:latin typeface="UD デジタル 教科書体 NP-R" panose="02020400000000000000" pitchFamily="18" charset="-128"/>
                <a:ea typeface="UD デジタル 教科書体 NP-R" panose="02020400000000000000" pitchFamily="18" charset="-128"/>
              </a:rPr>
              <a:t>管理」</a:t>
            </a:r>
            <a:endParaRPr kumimoji="1" lang="en-US" altLang="ja-JP" sz="2000" dirty="0">
              <a:solidFill>
                <a:schemeClr val="accent4"/>
              </a:solidFill>
              <a:latin typeface="UD デジタル 教科書体 NP-R" panose="02020400000000000000" pitchFamily="18" charset="-128"/>
              <a:ea typeface="UD デジタル 教科書体 NP-R" panose="02020400000000000000" pitchFamily="18" charset="-128"/>
            </a:endParaRPr>
          </a:p>
          <a:p>
            <a:pPr marL="4392613"/>
            <a:r>
              <a:rPr kumimoji="1"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する技術コンセプト</a:t>
            </a:r>
            <a:endParaRPr kumimoji="1" lang="en-US" altLang="ja-JP"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34" name="テキスト ボックス 33">
            <a:extLst>
              <a:ext uri="{FF2B5EF4-FFF2-40B4-BE49-F238E27FC236}">
                <a16:creationId xmlns:a16="http://schemas.microsoft.com/office/drawing/2014/main" id="{6FD0C1E6-5428-D935-792B-80A0718451DD}"/>
              </a:ext>
            </a:extLst>
          </p:cNvPr>
          <p:cNvSpPr txBox="1"/>
          <p:nvPr/>
        </p:nvSpPr>
        <p:spPr>
          <a:xfrm>
            <a:off x="234067" y="3652402"/>
            <a:ext cx="5109091"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ブロックチェーンの技術基盤確立</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35" name="テキスト ボックス 34">
            <a:extLst>
              <a:ext uri="{FF2B5EF4-FFF2-40B4-BE49-F238E27FC236}">
                <a16:creationId xmlns:a16="http://schemas.microsoft.com/office/drawing/2014/main" id="{DB246B2B-A5AB-FA27-66DD-E44B9094D3BE}"/>
              </a:ext>
            </a:extLst>
          </p:cNvPr>
          <p:cNvSpPr txBox="1"/>
          <p:nvPr/>
        </p:nvSpPr>
        <p:spPr>
          <a:xfrm>
            <a:off x="3159022" y="5234853"/>
            <a:ext cx="6246975" cy="400110"/>
          </a:xfrm>
          <a:prstGeom prst="rect">
            <a:avLst/>
          </a:prstGeom>
          <a:noFill/>
        </p:spPr>
        <p:txBody>
          <a:bodyPr wrap="square" rtlCol="0">
            <a:spAutoFit/>
          </a:bodyPr>
          <a:lstStyle/>
          <a:p>
            <a:pPr marL="85725"/>
            <a:r>
              <a:rPr kumimoji="1"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sz="2000" dirty="0">
                <a:solidFill>
                  <a:schemeClr val="accent4"/>
                </a:solidFill>
                <a:latin typeface="UD デジタル 教科書体 NP-R" panose="02020400000000000000" pitchFamily="18" charset="-128"/>
                <a:ea typeface="UD デジタル 教科書体 NP-R" panose="02020400000000000000" pitchFamily="18" charset="-128"/>
              </a:rPr>
              <a:t>ブロックチェーン</a:t>
            </a:r>
            <a:r>
              <a:rPr kumimoji="1"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の基盤となった</a:t>
            </a:r>
            <a:endParaRPr kumimoji="1" lang="en-US" altLang="ja-JP"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378679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A7AC2E1C-686D-F0F3-D340-9C1431793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729" r="12729"/>
          <a:stretch/>
        </p:blipFill>
        <p:spPr bwMode="auto">
          <a:xfrm>
            <a:off x="4267200" y="0"/>
            <a:ext cx="7924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884C6EEF-695D-050E-F35E-5AA939C2AF14}"/>
              </a:ext>
            </a:extLst>
          </p:cNvPr>
          <p:cNvSpPr txBox="1"/>
          <p:nvPr/>
        </p:nvSpPr>
        <p:spPr>
          <a:xfrm>
            <a:off x="79948" y="3563749"/>
            <a:ext cx="3457575" cy="461665"/>
          </a:xfrm>
          <a:prstGeom prst="rect">
            <a:avLst/>
          </a:prstGeom>
          <a:noFill/>
        </p:spPr>
        <p:txBody>
          <a:bodyPr wrap="square" rtlCol="0">
            <a:spAutoFit/>
          </a:bodyPr>
          <a:lstStyle/>
          <a:p>
            <a:r>
              <a:rPr kumimoji="1" lang="ja-JP" altLang="en-US" sz="24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～青く輝く神秘の石～</a:t>
            </a:r>
          </a:p>
        </p:txBody>
      </p:sp>
      <p:sp>
        <p:nvSpPr>
          <p:cNvPr id="6" name="テキスト ボックス 5">
            <a:extLst>
              <a:ext uri="{FF2B5EF4-FFF2-40B4-BE49-F238E27FC236}">
                <a16:creationId xmlns:a16="http://schemas.microsoft.com/office/drawing/2014/main" id="{7157800B-ED26-37F1-6E56-AAB0E8B73E1E}"/>
              </a:ext>
            </a:extLst>
          </p:cNvPr>
          <p:cNvSpPr txBox="1"/>
          <p:nvPr/>
        </p:nvSpPr>
        <p:spPr>
          <a:xfrm>
            <a:off x="79948" y="4177784"/>
            <a:ext cx="4114800" cy="2308324"/>
          </a:xfrm>
          <a:prstGeom prst="rect">
            <a:avLst/>
          </a:prstGeom>
          <a:noFill/>
        </p:spPr>
        <p:txBody>
          <a:bodyPr wrap="square" rtlCol="0">
            <a:spAutoFit/>
          </a:bodyPr>
          <a:lstStyle/>
          <a:p>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少年は恐怖した。</a:t>
            </a:r>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彼のお気に入りは一瞬にして奪われた。</a:t>
            </a:r>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悲しみに暮れる少年は、ビットコインと出会いその才能を開花させていく。</a:t>
            </a:r>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Ethereum</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、若き天才魔術師が生み出した青く輝く神秘の石は、今、世界を大きく変革しようとしている。</a:t>
            </a:r>
          </a:p>
        </p:txBody>
      </p:sp>
    </p:spTree>
    <p:extLst>
      <p:ext uri="{BB962C8B-B14F-4D97-AF65-F5344CB8AC3E}">
        <p14:creationId xmlns:p14="http://schemas.microsoft.com/office/powerpoint/2010/main" val="1857720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ブロックチェーンの歴史</a:t>
            </a:r>
          </a:p>
        </p:txBody>
      </p:sp>
      <p:sp>
        <p:nvSpPr>
          <p:cNvPr id="9" name="テキスト ボックス 8">
            <a:extLst>
              <a:ext uri="{FF2B5EF4-FFF2-40B4-BE49-F238E27FC236}">
                <a16:creationId xmlns:a16="http://schemas.microsoft.com/office/drawing/2014/main" id="{63834EF6-6C7E-21B4-35BD-CB8610630442}"/>
              </a:ext>
            </a:extLst>
          </p:cNvPr>
          <p:cNvSpPr txBox="1"/>
          <p:nvPr/>
        </p:nvSpPr>
        <p:spPr>
          <a:xfrm>
            <a:off x="234067" y="1059279"/>
            <a:ext cx="3262432"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イーサリアムとは？</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13" name="テキスト ボックス 12">
            <a:extLst>
              <a:ext uri="{FF2B5EF4-FFF2-40B4-BE49-F238E27FC236}">
                <a16:creationId xmlns:a16="http://schemas.microsoft.com/office/drawing/2014/main" id="{70BDC73E-766F-FB0A-A965-2EEE4DBD1BC3}"/>
              </a:ext>
            </a:extLst>
          </p:cNvPr>
          <p:cNvSpPr txBox="1"/>
          <p:nvPr/>
        </p:nvSpPr>
        <p:spPr>
          <a:xfrm>
            <a:off x="485306" y="1520944"/>
            <a:ext cx="6962931" cy="1785104"/>
          </a:xfrm>
          <a:prstGeom prst="rect">
            <a:avLst/>
          </a:prstGeom>
          <a:noFill/>
        </p:spPr>
        <p:txBody>
          <a:bodyPr wrap="square">
            <a:spAutoFit/>
          </a:bodyPr>
          <a:lstStyle/>
          <a:p>
            <a:pPr marL="265113" indent="-265113"/>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dirty="0">
                <a:solidFill>
                  <a:schemeClr val="accent4"/>
                </a:solidFill>
                <a:latin typeface="UD デジタル 教科書体 NP-R" panose="02020400000000000000" pitchFamily="18" charset="-128"/>
                <a:ea typeface="UD デジタル 教科書体 NP-R" panose="02020400000000000000" pitchFamily="18" charset="-128"/>
              </a:rPr>
              <a:t>分散型コンピューティングプラットフォーム</a:t>
            </a:r>
            <a:r>
              <a:rPr lang="en-US" altLang="ja-JP" dirty="0">
                <a:solidFill>
                  <a:schemeClr val="accent4"/>
                </a:solidFill>
                <a:latin typeface="UD デジタル 教科書体 NP-R" panose="02020400000000000000" pitchFamily="18" charset="-128"/>
                <a:ea typeface="UD デジタル 教科書体 NP-R" panose="02020400000000000000" pitchFamily="18" charset="-128"/>
              </a:rPr>
              <a:t>:</a:t>
            </a:r>
          </a:p>
          <a:p>
            <a:pPr marL="449263" indent="-269875"/>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→金融取引以外の分野でもブロックチェーンを使いやすくなるように拡張された。</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5113" indent="-265113"/>
            <a:r>
              <a:rPr kumimoji="1"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2013</a:t>
            </a:r>
            <a:r>
              <a:rPr kumimoji="1"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年、ヴィタリック・ブテリンによって、「</a:t>
            </a:r>
            <a:r>
              <a:rPr kumimoji="1"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Ethereum: The Ultimate Smart Contract and Decentralized Application Platform</a:t>
            </a:r>
            <a:r>
              <a:rPr kumimoji="1"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和訳　イーサリウム：究極のスマートコントラクトと分散型アプリケーションプラットフォーム</a:t>
            </a:r>
            <a:r>
              <a:rPr kumimoji="1"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という題名のブログポストで提案され、</a:t>
            </a:r>
            <a:r>
              <a:rPr kumimoji="1"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2015</a:t>
            </a:r>
            <a:r>
              <a:rPr kumimoji="1"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年にローンチされた。</a:t>
            </a:r>
            <a:endParaRPr kumimoji="1"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14" name="テキスト ボックス 13">
            <a:extLst>
              <a:ext uri="{FF2B5EF4-FFF2-40B4-BE49-F238E27FC236}">
                <a16:creationId xmlns:a16="http://schemas.microsoft.com/office/drawing/2014/main" id="{20A6E1FC-2032-93BB-CB53-66B4DB246664}"/>
              </a:ext>
            </a:extLst>
          </p:cNvPr>
          <p:cNvSpPr txBox="1"/>
          <p:nvPr/>
        </p:nvSpPr>
        <p:spPr>
          <a:xfrm>
            <a:off x="234067" y="3429000"/>
            <a:ext cx="2031325"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大きな特徴</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15" name="テキスト ボックス 14">
            <a:extLst>
              <a:ext uri="{FF2B5EF4-FFF2-40B4-BE49-F238E27FC236}">
                <a16:creationId xmlns:a16="http://schemas.microsoft.com/office/drawing/2014/main" id="{87501E47-AC9B-B1BD-79FB-7A81611C1F3A}"/>
              </a:ext>
            </a:extLst>
          </p:cNvPr>
          <p:cNvSpPr txBox="1"/>
          <p:nvPr/>
        </p:nvSpPr>
        <p:spPr>
          <a:xfrm>
            <a:off x="485306" y="3890665"/>
            <a:ext cx="6962931" cy="2308324"/>
          </a:xfrm>
          <a:prstGeom prst="rect">
            <a:avLst/>
          </a:prstGeom>
          <a:noFill/>
        </p:spPr>
        <p:txBody>
          <a:bodyPr wrap="square">
            <a:spAutoFit/>
          </a:bodyPr>
          <a:lstStyle/>
          <a:p>
            <a:pPr marL="265113" indent="-265113"/>
            <a:r>
              <a:rPr kumimoji="1" lang="ja-JP" altLang="en-US" b="1" dirty="0">
                <a:solidFill>
                  <a:schemeClr val="accent4"/>
                </a:solidFill>
                <a:latin typeface="UD デジタル 教科書体 NP-R" panose="02020400000000000000" pitchFamily="18" charset="-128"/>
                <a:ea typeface="UD デジタル 教科書体 NP-R" panose="02020400000000000000" pitchFamily="18" charset="-128"/>
              </a:rPr>
              <a:t>スマートコントラクトの概念の取込み</a:t>
            </a:r>
            <a:b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b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・スマートコントラクト＝ 「自動的に契約を履行する仕組み」</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630238" indent="-360363"/>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ブロックチェーン上に契約を履行する条件をコードとして記録しておき、条件合致したら自動的にブロックチェーン上での情報の移転が行われる。</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5113" indent="-265113"/>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5113" indent="-265113"/>
            <a:r>
              <a:rPr lang="ja-JP" altLang="en-US" dirty="0">
                <a:solidFill>
                  <a:schemeClr val="accent4"/>
                </a:solidFill>
                <a:latin typeface="UD デジタル 教科書体 NP-R" panose="02020400000000000000" pitchFamily="18" charset="-128"/>
                <a:ea typeface="UD デジタル 教科書体 NP-R" panose="02020400000000000000" pitchFamily="18" charset="-128"/>
              </a:rPr>
              <a:t>トークン発行機能</a:t>
            </a:r>
            <a:endParaRPr lang="en-US" altLang="ja-JP" dirty="0">
              <a:solidFill>
                <a:schemeClr val="accent4"/>
              </a:solidFill>
              <a:latin typeface="UD デジタル 教科書体 NP-R" panose="02020400000000000000" pitchFamily="18" charset="-128"/>
              <a:ea typeface="UD デジタル 教科書体 NP-R" panose="02020400000000000000" pitchFamily="18" charset="-128"/>
            </a:endParaRPr>
          </a:p>
          <a:p>
            <a:pPr marL="265113" indent="4763"/>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・オンチェーンで</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独自のトークンを発行できる。</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16" name="テキスト ボックス 15">
            <a:extLst>
              <a:ext uri="{FF2B5EF4-FFF2-40B4-BE49-F238E27FC236}">
                <a16:creationId xmlns:a16="http://schemas.microsoft.com/office/drawing/2014/main" id="{26760E3C-5616-40D4-8AEB-49D6A80C3339}"/>
              </a:ext>
            </a:extLst>
          </p:cNvPr>
          <p:cNvSpPr txBox="1"/>
          <p:nvPr/>
        </p:nvSpPr>
        <p:spPr>
          <a:xfrm>
            <a:off x="573694" y="6269475"/>
            <a:ext cx="6786154" cy="400110"/>
          </a:xfrm>
          <a:prstGeom prst="rect">
            <a:avLst/>
          </a:prstGeom>
          <a:noFill/>
        </p:spPr>
        <p:txBody>
          <a:bodyPr wrap="square" rtlCol="0">
            <a:spAutoFit/>
          </a:bodyPr>
          <a:lstStyle/>
          <a:p>
            <a:r>
              <a:rPr kumimoji="1" lang="ja-JP" altLang="en-US" sz="20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en-US" altLang="ja-JP" sz="2000" dirty="0" err="1">
                <a:solidFill>
                  <a:schemeClr val="accent4"/>
                </a:solidFill>
                <a:latin typeface="UD デジタル 教科書体 NP-R" panose="02020400000000000000" pitchFamily="18" charset="-128"/>
                <a:ea typeface="UD デジタル 教科書体 NP-R" panose="02020400000000000000" pitchFamily="18" charset="-128"/>
              </a:rPr>
              <a:t>Dapps</a:t>
            </a:r>
            <a:r>
              <a:rPr kumimoji="1" lang="en-US" altLang="ja-JP" sz="20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000" dirty="0">
                <a:solidFill>
                  <a:schemeClr val="accent4"/>
                </a:solidFill>
                <a:latin typeface="UD デジタル 教科書体 NP-R" panose="02020400000000000000" pitchFamily="18" charset="-128"/>
                <a:ea typeface="UD デジタル 教科書体 NP-R" panose="02020400000000000000" pitchFamily="18" charset="-128"/>
              </a:rPr>
              <a:t>分散型アプリケーション</a:t>
            </a:r>
            <a:r>
              <a:rPr kumimoji="1" lang="en-US" altLang="ja-JP" sz="20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000" dirty="0">
                <a:solidFill>
                  <a:schemeClr val="accent4"/>
                </a:solidFill>
                <a:latin typeface="UD デジタル 教科書体 NP-R" panose="02020400000000000000" pitchFamily="18" charset="-128"/>
                <a:ea typeface="UD デジタル 教科書体 NP-R" panose="02020400000000000000" pitchFamily="18" charset="-128"/>
              </a:rPr>
              <a:t> 発展の契機に</a:t>
            </a:r>
            <a:endParaRPr kumimoji="1" lang="en-US" altLang="ja-JP" sz="2000" dirty="0">
              <a:solidFill>
                <a:schemeClr val="accent4"/>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2875110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84C6EEF-695D-050E-F35E-5AA939C2AF14}"/>
              </a:ext>
            </a:extLst>
          </p:cNvPr>
          <p:cNvSpPr txBox="1"/>
          <p:nvPr/>
        </p:nvSpPr>
        <p:spPr>
          <a:xfrm>
            <a:off x="8077200" y="3138207"/>
            <a:ext cx="3457575" cy="461665"/>
          </a:xfrm>
          <a:prstGeom prst="rect">
            <a:avLst/>
          </a:prstGeom>
          <a:noFill/>
        </p:spPr>
        <p:txBody>
          <a:bodyPr wrap="square" rtlCol="0">
            <a:spAutoFit/>
          </a:bodyPr>
          <a:lstStyle/>
          <a:p>
            <a:r>
              <a:rPr kumimoji="1" lang="ja-JP" altLang="en-US" sz="24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～群雄割拠～</a:t>
            </a:r>
          </a:p>
        </p:txBody>
      </p:sp>
      <p:sp>
        <p:nvSpPr>
          <p:cNvPr id="6" name="テキスト ボックス 5">
            <a:extLst>
              <a:ext uri="{FF2B5EF4-FFF2-40B4-BE49-F238E27FC236}">
                <a16:creationId xmlns:a16="http://schemas.microsoft.com/office/drawing/2014/main" id="{7157800B-ED26-37F1-6E56-AAB0E8B73E1E}"/>
              </a:ext>
            </a:extLst>
          </p:cNvPr>
          <p:cNvSpPr txBox="1"/>
          <p:nvPr/>
        </p:nvSpPr>
        <p:spPr>
          <a:xfrm>
            <a:off x="8077200" y="3752242"/>
            <a:ext cx="4114800" cy="3046988"/>
          </a:xfrm>
          <a:prstGeom prst="rect">
            <a:avLst/>
          </a:prstGeom>
          <a:noFill/>
        </p:spPr>
        <p:txBody>
          <a:bodyPr wrap="square" rtlCol="0">
            <a:spAutoFit/>
          </a:bodyPr>
          <a:lstStyle/>
          <a:p>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世は、群雄割拠の時代を迎えるー。</a:t>
            </a:r>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endParaRPr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猛者どもは、しのぎを削り、</a:t>
            </a:r>
            <a:endParaRPr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栄華を極めるものあれば、</a:t>
            </a:r>
            <a:endParaRPr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滅んでいくものあり。</a:t>
            </a:r>
            <a:endParaRPr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待つ未来は、淘汰か、共存</a:t>
            </a:r>
            <a:r>
              <a:rPr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か。</a:t>
            </a:r>
            <a:endParaRPr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endParaRPr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はたや、更なる強者による破滅と再生か。</a:t>
            </a:r>
            <a:endParaRPr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その答えが出たとき、人類はまた大きく</a:t>
            </a:r>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一歩、歩みを進めることができるだろう。</a:t>
            </a:r>
          </a:p>
        </p:txBody>
      </p:sp>
      <p:sp>
        <p:nvSpPr>
          <p:cNvPr id="2" name="正方形/長方形 1">
            <a:extLst>
              <a:ext uri="{FF2B5EF4-FFF2-40B4-BE49-F238E27FC236}">
                <a16:creationId xmlns:a16="http://schemas.microsoft.com/office/drawing/2014/main" id="{08DE657C-D3C2-E551-474E-96F7CAA87443}"/>
              </a:ext>
            </a:extLst>
          </p:cNvPr>
          <p:cNvSpPr/>
          <p:nvPr/>
        </p:nvSpPr>
        <p:spPr>
          <a:xfrm>
            <a:off x="-1" y="0"/>
            <a:ext cx="8012243" cy="6858000"/>
          </a:xfrm>
          <a:prstGeom prst="rect">
            <a:avLst/>
          </a:prstGeom>
          <a:solidFill>
            <a:srgbClr val="0A1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Picture 2" descr="画像">
            <a:extLst>
              <a:ext uri="{FF2B5EF4-FFF2-40B4-BE49-F238E27FC236}">
                <a16:creationId xmlns:a16="http://schemas.microsoft.com/office/drawing/2014/main" id="{5AA70E8D-34D0-3A7D-31C1-9543DA2A1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97196"/>
            <a:ext cx="7982857" cy="5358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09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2E562A5-BFD7-7B29-741D-DFAD8F90BE93}"/>
              </a:ext>
            </a:extLst>
          </p:cNvPr>
          <p:cNvSpPr txBox="1"/>
          <p:nvPr/>
        </p:nvSpPr>
        <p:spPr>
          <a:xfrm>
            <a:off x="171450" y="257175"/>
            <a:ext cx="2584362" cy="584775"/>
          </a:xfrm>
          <a:prstGeom prst="rect">
            <a:avLst/>
          </a:prstGeom>
          <a:noFill/>
        </p:spPr>
        <p:txBody>
          <a:bodyPr wrap="none" rtlCol="0">
            <a:spAutoFit/>
          </a:bodyPr>
          <a:lstStyle/>
          <a:p>
            <a:r>
              <a:rPr kumimoji="1" lang="en-US" altLang="ja-JP"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Short Break</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3" name="テキスト ボックス 2">
            <a:extLst>
              <a:ext uri="{FF2B5EF4-FFF2-40B4-BE49-F238E27FC236}">
                <a16:creationId xmlns:a16="http://schemas.microsoft.com/office/drawing/2014/main" id="{63BA25C5-E177-B720-467B-9C1F9D2B06CD}"/>
              </a:ext>
            </a:extLst>
          </p:cNvPr>
          <p:cNvSpPr txBox="1"/>
          <p:nvPr/>
        </p:nvSpPr>
        <p:spPr>
          <a:xfrm>
            <a:off x="297234" y="3422234"/>
            <a:ext cx="4046166" cy="3046988"/>
          </a:xfrm>
          <a:prstGeom prst="rect">
            <a:avLst/>
          </a:prstGeom>
          <a:noFill/>
        </p:spPr>
        <p:txBody>
          <a:bodyPr wrap="square" rtlCol="0">
            <a:spAutoFit/>
          </a:bodyPr>
          <a:lstStyle/>
          <a:p>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2010</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年</a:t>
            </a:r>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5</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月</a:t>
            </a:r>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22</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日、ビットコインが初めて現実世界で商品の支払いに使用された。</a:t>
            </a:r>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ラズロ・ハニエツという名のプログラマーがアメリカの</a:t>
            </a:r>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Papa John’s Pizza</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のピザ２枚を</a:t>
            </a:r>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1</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万</a:t>
            </a:r>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BTC</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で購入したのだ。</a:t>
            </a:r>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以来、ビットコインピザデーとして</a:t>
            </a:r>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5</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月</a:t>
            </a:r>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22</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日は祝われている。</a:t>
            </a:r>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当時の価格では</a:t>
            </a:r>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41</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ドルであったビットコイン、今では</a:t>
            </a:r>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などと考えるのは、野暮というものだろう。</a:t>
            </a:r>
          </a:p>
        </p:txBody>
      </p:sp>
      <p:pic>
        <p:nvPicPr>
          <p:cNvPr id="3080" name="Picture 8" descr="ビットコイン・ピザ・デー」12周年、史上初の仮想通貨決済を振り返る">
            <a:extLst>
              <a:ext uri="{FF2B5EF4-FFF2-40B4-BE49-F238E27FC236}">
                <a16:creationId xmlns:a16="http://schemas.microsoft.com/office/drawing/2014/main" id="{5481A864-B42A-D47E-1929-FD13C49BC1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250" r="18667"/>
          <a:stretch/>
        </p:blipFill>
        <p:spPr bwMode="auto">
          <a:xfrm>
            <a:off x="4604657" y="0"/>
            <a:ext cx="7587343"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ADFF30AE-6235-30C5-4E1F-8986139567D0}"/>
              </a:ext>
            </a:extLst>
          </p:cNvPr>
          <p:cNvSpPr txBox="1"/>
          <p:nvPr/>
        </p:nvSpPr>
        <p:spPr>
          <a:xfrm>
            <a:off x="-19050" y="2876550"/>
            <a:ext cx="4146179" cy="461665"/>
          </a:xfrm>
          <a:prstGeom prst="rect">
            <a:avLst/>
          </a:prstGeom>
          <a:noFill/>
        </p:spPr>
        <p:txBody>
          <a:bodyPr wrap="square" rtlCol="0">
            <a:spAutoFit/>
          </a:bodyPr>
          <a:lstStyle/>
          <a:p>
            <a:r>
              <a:rPr kumimoji="1" lang="ja-JP" altLang="en-US" sz="24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～ビットコインピザデー～</a:t>
            </a:r>
          </a:p>
        </p:txBody>
      </p:sp>
    </p:spTree>
    <p:extLst>
      <p:ext uri="{BB962C8B-B14F-4D97-AF65-F5344CB8AC3E}">
        <p14:creationId xmlns:p14="http://schemas.microsoft.com/office/powerpoint/2010/main" val="1504112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D9076C95-08A6-E384-A75B-444A7CC5E9AB}"/>
              </a:ext>
            </a:extLst>
          </p:cNvPr>
          <p:cNvSpPr>
            <a:spLocks noGrp="1"/>
          </p:cNvSpPr>
          <p:nvPr>
            <p:ph type="title"/>
          </p:nvPr>
        </p:nvSpPr>
        <p:spPr>
          <a:xfrm>
            <a:off x="2614534" y="1721365"/>
            <a:ext cx="6962931" cy="1151042"/>
          </a:xfrm>
        </p:spPr>
        <p:txBody>
          <a:bodyPr>
            <a:normAutofit/>
          </a:bodyPr>
          <a:lstStyle/>
          <a:p>
            <a:pPr algn="ctr"/>
            <a:r>
              <a:rPr kumimoji="1" lang="ja-JP" altLang="en-US" sz="3200" dirty="0">
                <a:solidFill>
                  <a:schemeClr val="bg1">
                    <a:lumMod val="85000"/>
                  </a:schemeClr>
                </a:solidFill>
              </a:rPr>
              <a:t>ブロックチェーンの技術要素</a:t>
            </a:r>
            <a:endParaRPr kumimoji="1" lang="ja-JP" altLang="en-US" sz="3200" dirty="0">
              <a:solidFill>
                <a:schemeClr val="bg1">
                  <a:lumMod val="95000"/>
                </a:schemeClr>
              </a:solidFill>
            </a:endParaRPr>
          </a:p>
        </p:txBody>
      </p:sp>
      <p:sp>
        <p:nvSpPr>
          <p:cNvPr id="13" name="四角形: 角を丸くする 12">
            <a:extLst>
              <a:ext uri="{FF2B5EF4-FFF2-40B4-BE49-F238E27FC236}">
                <a16:creationId xmlns:a16="http://schemas.microsoft.com/office/drawing/2014/main" id="{AC4C1BB9-CBFE-7F3B-159A-6C4EFBF3DE0E}"/>
              </a:ext>
            </a:extLst>
          </p:cNvPr>
          <p:cNvSpPr/>
          <p:nvPr/>
        </p:nvSpPr>
        <p:spPr>
          <a:xfrm>
            <a:off x="2338289" y="3142830"/>
            <a:ext cx="8017653" cy="97197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r>
              <a:rPr lang="en-US" altLang="ja-JP" dirty="0">
                <a:solidFill>
                  <a:schemeClr val="bg1">
                    <a:lumMod val="50000"/>
                  </a:schemeClr>
                </a:solidFill>
              </a:rPr>
              <a:t>Key</a:t>
            </a:r>
          </a:p>
          <a:p>
            <a:r>
              <a:rPr kumimoji="1" lang="ja-JP" altLang="en-US" dirty="0">
                <a:solidFill>
                  <a:schemeClr val="bg1">
                    <a:lumMod val="50000"/>
                  </a:schemeClr>
                </a:solidFill>
              </a:rPr>
              <a:t>・ブロックチェーンとは何かを理解する。</a:t>
            </a:r>
          </a:p>
        </p:txBody>
      </p:sp>
    </p:spTree>
    <p:extLst>
      <p:ext uri="{BB962C8B-B14F-4D97-AF65-F5344CB8AC3E}">
        <p14:creationId xmlns:p14="http://schemas.microsoft.com/office/powerpoint/2010/main" val="3819691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四角形: 角を丸くする 29">
            <a:extLst>
              <a:ext uri="{FF2B5EF4-FFF2-40B4-BE49-F238E27FC236}">
                <a16:creationId xmlns:a16="http://schemas.microsoft.com/office/drawing/2014/main" id="{DD4E5A81-BC19-36BE-DA66-51D86EE71064}"/>
              </a:ext>
            </a:extLst>
          </p:cNvPr>
          <p:cNvSpPr/>
          <p:nvPr/>
        </p:nvSpPr>
        <p:spPr>
          <a:xfrm>
            <a:off x="611089" y="1829287"/>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ブロックチェーンの技術要素</a:t>
            </a:r>
          </a:p>
        </p:txBody>
      </p:sp>
      <p:sp>
        <p:nvSpPr>
          <p:cNvPr id="4" name="テキスト ボックス 3">
            <a:extLst>
              <a:ext uri="{FF2B5EF4-FFF2-40B4-BE49-F238E27FC236}">
                <a16:creationId xmlns:a16="http://schemas.microsoft.com/office/drawing/2014/main" id="{D89D9A72-F242-4AF8-4E7A-109B4A8B7ADD}"/>
              </a:ext>
            </a:extLst>
          </p:cNvPr>
          <p:cNvSpPr txBox="1"/>
          <p:nvPr/>
        </p:nvSpPr>
        <p:spPr>
          <a:xfrm>
            <a:off x="611089" y="2029237"/>
            <a:ext cx="3181422" cy="400110"/>
          </a:xfrm>
          <a:prstGeom prst="rect">
            <a:avLst/>
          </a:prstGeom>
          <a:noFill/>
        </p:spPr>
        <p:txBody>
          <a:bodyPr wrap="square" rtlCol="0">
            <a:spAutoFit/>
          </a:bodyPr>
          <a:lstStyle/>
          <a:p>
            <a:pPr marL="269875" indent="-269875" algn="ct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ハッシュ関数</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4493538"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ブロックチェーンの中核技術</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29" name="グラフィックス 28" descr="数学 単色塗りつぶし">
            <a:extLst>
              <a:ext uri="{FF2B5EF4-FFF2-40B4-BE49-F238E27FC236}">
                <a16:creationId xmlns:a16="http://schemas.microsoft.com/office/drawing/2014/main" id="{C392AEC7-C3BE-05E1-4070-9207A5F4E5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44600" y="2454948"/>
            <a:ext cx="914400" cy="914400"/>
          </a:xfrm>
          <a:prstGeom prst="rect">
            <a:avLst/>
          </a:prstGeom>
        </p:spPr>
      </p:pic>
      <p:sp>
        <p:nvSpPr>
          <p:cNvPr id="31" name="四角形: 角を丸くする 30">
            <a:extLst>
              <a:ext uri="{FF2B5EF4-FFF2-40B4-BE49-F238E27FC236}">
                <a16:creationId xmlns:a16="http://schemas.microsoft.com/office/drawing/2014/main" id="{809E3152-613B-C012-C1AE-99E1E854EDAA}"/>
              </a:ext>
            </a:extLst>
          </p:cNvPr>
          <p:cNvSpPr/>
          <p:nvPr/>
        </p:nvSpPr>
        <p:spPr>
          <a:xfrm>
            <a:off x="4158761" y="1829287"/>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BA1EFDC9-85E0-7423-3289-39CCC6DE5339}"/>
              </a:ext>
            </a:extLst>
          </p:cNvPr>
          <p:cNvSpPr txBox="1"/>
          <p:nvPr/>
        </p:nvSpPr>
        <p:spPr>
          <a:xfrm>
            <a:off x="4158761" y="2029237"/>
            <a:ext cx="3181422" cy="400110"/>
          </a:xfrm>
          <a:prstGeom prst="rect">
            <a:avLst/>
          </a:prstGeom>
          <a:noFill/>
        </p:spPr>
        <p:txBody>
          <a:bodyPr wrap="square" rtlCol="0">
            <a:spAutoFit/>
          </a:bodyPr>
          <a:lstStyle/>
          <a:p>
            <a:pPr marL="269875" indent="-269875" algn="ct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電子署名</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35" name="テキスト ボックス 34">
            <a:extLst>
              <a:ext uri="{FF2B5EF4-FFF2-40B4-BE49-F238E27FC236}">
                <a16:creationId xmlns:a16="http://schemas.microsoft.com/office/drawing/2014/main" id="{27765102-AA87-FEC2-3361-3B98B68C24EF}"/>
              </a:ext>
            </a:extLst>
          </p:cNvPr>
          <p:cNvSpPr txBox="1"/>
          <p:nvPr/>
        </p:nvSpPr>
        <p:spPr>
          <a:xfrm>
            <a:off x="611089" y="3379273"/>
            <a:ext cx="3181422" cy="338554"/>
          </a:xfrm>
          <a:prstGeom prst="rect">
            <a:avLst/>
          </a:prstGeom>
          <a:noFill/>
        </p:spPr>
        <p:txBody>
          <a:bodyPr wrap="square" rtlCol="0">
            <a:spAutoFit/>
          </a:bodyPr>
          <a:lstStyle/>
          <a:p>
            <a:pPr marL="269875" indent="-269875" algn="ct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耐改竄性を高める</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36" name="グラフィックス 35" descr="署名 単色塗りつぶし">
            <a:extLst>
              <a:ext uri="{FF2B5EF4-FFF2-40B4-BE49-F238E27FC236}">
                <a16:creationId xmlns:a16="http://schemas.microsoft.com/office/drawing/2014/main" id="{3FAB2C82-341C-D8C3-27BA-87007CAF86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277284" y="2457448"/>
            <a:ext cx="914400" cy="914400"/>
          </a:xfrm>
          <a:prstGeom prst="rect">
            <a:avLst/>
          </a:prstGeom>
        </p:spPr>
      </p:pic>
      <p:sp>
        <p:nvSpPr>
          <p:cNvPr id="37" name="テキスト ボックス 36">
            <a:extLst>
              <a:ext uri="{FF2B5EF4-FFF2-40B4-BE49-F238E27FC236}">
                <a16:creationId xmlns:a16="http://schemas.microsoft.com/office/drawing/2014/main" id="{232C544E-F0FD-0B23-7C57-9E04D155822F}"/>
              </a:ext>
            </a:extLst>
          </p:cNvPr>
          <p:cNvSpPr txBox="1"/>
          <p:nvPr/>
        </p:nvSpPr>
        <p:spPr>
          <a:xfrm>
            <a:off x="4143773" y="3381773"/>
            <a:ext cx="3181422" cy="338554"/>
          </a:xfrm>
          <a:prstGeom prst="rect">
            <a:avLst/>
          </a:prstGeom>
          <a:noFill/>
        </p:spPr>
        <p:txBody>
          <a:bodyPr wrap="square" rtlCol="0">
            <a:spAutoFit/>
          </a:bodyPr>
          <a:lstStyle/>
          <a:p>
            <a:pPr marL="269875" indent="-269875" algn="ct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真正性を証明する</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38" name="四角形: 角を丸くする 37">
            <a:extLst>
              <a:ext uri="{FF2B5EF4-FFF2-40B4-BE49-F238E27FC236}">
                <a16:creationId xmlns:a16="http://schemas.microsoft.com/office/drawing/2014/main" id="{92700E90-3904-22AD-1C53-D1B9C9FF9CA3}"/>
              </a:ext>
            </a:extLst>
          </p:cNvPr>
          <p:cNvSpPr/>
          <p:nvPr/>
        </p:nvSpPr>
        <p:spPr>
          <a:xfrm>
            <a:off x="2447381" y="4182185"/>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3C828E8-B4F4-B0ED-C6D2-51E617EF873D}"/>
              </a:ext>
            </a:extLst>
          </p:cNvPr>
          <p:cNvSpPr txBox="1"/>
          <p:nvPr/>
        </p:nvSpPr>
        <p:spPr>
          <a:xfrm>
            <a:off x="2447381" y="4382135"/>
            <a:ext cx="3181422" cy="400110"/>
          </a:xfrm>
          <a:prstGeom prst="rect">
            <a:avLst/>
          </a:prstGeom>
          <a:noFill/>
        </p:spPr>
        <p:txBody>
          <a:bodyPr wrap="square" rtlCol="0">
            <a:spAutoFit/>
          </a:bodyPr>
          <a:lstStyle/>
          <a:p>
            <a:pPr marL="269875" indent="-269875" algn="ctr"/>
            <a:r>
              <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P2P</a:t>
            </a: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ネットワーク</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40" name="グラフィックス 39" descr="接続 単色塗りつぶし">
            <a:extLst>
              <a:ext uri="{FF2B5EF4-FFF2-40B4-BE49-F238E27FC236}">
                <a16:creationId xmlns:a16="http://schemas.microsoft.com/office/drawing/2014/main" id="{DE7B991F-64B2-265D-83E5-D8BBA802E6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565904" y="4810346"/>
            <a:ext cx="914400" cy="914400"/>
          </a:xfrm>
          <a:prstGeom prst="rect">
            <a:avLst/>
          </a:prstGeom>
        </p:spPr>
      </p:pic>
      <p:sp>
        <p:nvSpPr>
          <p:cNvPr id="41" name="テキスト ボックス 40">
            <a:extLst>
              <a:ext uri="{FF2B5EF4-FFF2-40B4-BE49-F238E27FC236}">
                <a16:creationId xmlns:a16="http://schemas.microsoft.com/office/drawing/2014/main" id="{B6338BC9-6A94-472C-AF6D-BE3C272D021F}"/>
              </a:ext>
            </a:extLst>
          </p:cNvPr>
          <p:cNvSpPr txBox="1"/>
          <p:nvPr/>
        </p:nvSpPr>
        <p:spPr>
          <a:xfrm>
            <a:off x="2432393" y="5734671"/>
            <a:ext cx="3181422" cy="338554"/>
          </a:xfrm>
          <a:prstGeom prst="rect">
            <a:avLst/>
          </a:prstGeom>
          <a:noFill/>
        </p:spPr>
        <p:txBody>
          <a:bodyPr wrap="square" rtlCol="0">
            <a:spAutoFit/>
          </a:bodyPr>
          <a:lstStyle/>
          <a:p>
            <a:pPr marL="269875" indent="-269875" algn="ct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耐障害性</a:t>
            </a:r>
            <a:r>
              <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非中央集権性を高める</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cxnSp>
        <p:nvCxnSpPr>
          <p:cNvPr id="43" name="直線コネクタ 42">
            <a:extLst>
              <a:ext uri="{FF2B5EF4-FFF2-40B4-BE49-F238E27FC236}">
                <a16:creationId xmlns:a16="http://schemas.microsoft.com/office/drawing/2014/main" id="{B854EDC5-D05A-664C-EAFC-D2A60B473B90}"/>
              </a:ext>
            </a:extLst>
          </p:cNvPr>
          <p:cNvCxnSpPr>
            <a:cxnSpLocks/>
          </p:cNvCxnSpPr>
          <p:nvPr/>
        </p:nvCxnSpPr>
        <p:spPr>
          <a:xfrm flipV="1">
            <a:off x="3810777" y="5080422"/>
            <a:ext cx="392139" cy="12858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2EF08B62-833B-6AEF-CC72-10D41A682EC9}"/>
              </a:ext>
            </a:extLst>
          </p:cNvPr>
          <p:cNvCxnSpPr>
            <a:cxnSpLocks/>
          </p:cNvCxnSpPr>
          <p:nvPr/>
        </p:nvCxnSpPr>
        <p:spPr>
          <a:xfrm flipV="1">
            <a:off x="3810777" y="5052321"/>
            <a:ext cx="196069" cy="43090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7C47362-A6FA-0973-F9EF-4CABAD77CDD6}"/>
              </a:ext>
            </a:extLst>
          </p:cNvPr>
          <p:cNvCxnSpPr>
            <a:cxnSpLocks/>
          </p:cNvCxnSpPr>
          <p:nvPr/>
        </p:nvCxnSpPr>
        <p:spPr>
          <a:xfrm flipH="1" flipV="1">
            <a:off x="4006846" y="5024220"/>
            <a:ext cx="76200" cy="243326"/>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3A97C269-2FBA-837C-9874-D5E12B675844}"/>
              </a:ext>
            </a:extLst>
          </p:cNvPr>
          <p:cNvCxnSpPr>
            <a:cxnSpLocks/>
          </p:cNvCxnSpPr>
          <p:nvPr/>
        </p:nvCxnSpPr>
        <p:spPr>
          <a:xfrm flipH="1" flipV="1">
            <a:off x="3993366" y="5042396"/>
            <a:ext cx="326409" cy="22515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245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 はじめに　</a:t>
            </a:r>
            <a:r>
              <a:rPr kumimoji="1" lang="ja-JP" altLang="en-US" sz="2400" dirty="0"/>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ブロックチェーン≠暗号資産</a:t>
            </a:r>
            <a:r>
              <a:rPr kumimoji="1" lang="ja-JP" altLang="en-US" sz="2400" dirty="0"/>
              <a:t>～</a:t>
            </a:r>
            <a:endParaRPr kumimoji="1" lang="ja-JP" altLang="en-US" dirty="0"/>
          </a:p>
        </p:txBody>
      </p:sp>
      <p:sp>
        <p:nvSpPr>
          <p:cNvPr id="21" name="テキスト ボックス 20">
            <a:extLst>
              <a:ext uri="{FF2B5EF4-FFF2-40B4-BE49-F238E27FC236}">
                <a16:creationId xmlns:a16="http://schemas.microsoft.com/office/drawing/2014/main" id="{6586614E-D19C-00B8-A63B-E6B298BEF665}"/>
              </a:ext>
            </a:extLst>
          </p:cNvPr>
          <p:cNvSpPr txBox="1"/>
          <p:nvPr/>
        </p:nvSpPr>
        <p:spPr>
          <a:xfrm>
            <a:off x="226572" y="1089259"/>
            <a:ext cx="6955750"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ブロックチェーンは暗号資産でしか使わない？</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22" name="テキスト ボックス 21">
            <a:extLst>
              <a:ext uri="{FF2B5EF4-FFF2-40B4-BE49-F238E27FC236}">
                <a16:creationId xmlns:a16="http://schemas.microsoft.com/office/drawing/2014/main" id="{84531066-1181-57B7-0287-12835F03BE39}"/>
              </a:ext>
            </a:extLst>
          </p:cNvPr>
          <p:cNvSpPr txBox="1"/>
          <p:nvPr/>
        </p:nvSpPr>
        <p:spPr>
          <a:xfrm>
            <a:off x="577192" y="1504757"/>
            <a:ext cx="6962931" cy="830997"/>
          </a:xfrm>
          <a:prstGeom prst="rect">
            <a:avLst/>
          </a:prstGeom>
          <a:noFill/>
        </p:spPr>
        <p:txBody>
          <a:bodyPr wrap="square" rtlCol="0">
            <a:spAutoFit/>
          </a:bodyPr>
          <a:lstStyle/>
          <a:p>
            <a:pPr marL="269875" indent="-269875"/>
            <a:r>
              <a:rPr kumimoji="1"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・暗号資産はブロックチェーン上で発行されたトークンを指すことが多い。</a:t>
            </a:r>
            <a:endParaRPr kumimoji="1"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・そのため、ブロックチェーンといえば暗号資産、という</a:t>
            </a:r>
            <a:r>
              <a:rPr kumimoji="1"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イメージは強いが、</a:t>
            </a:r>
            <a:r>
              <a:rPr kumimoji="1" lang="ja-JP" altLang="en-US" sz="1600" dirty="0">
                <a:solidFill>
                  <a:schemeClr val="accent4"/>
                </a:solidFill>
                <a:latin typeface="UD デジタル 教科書体 NP-R" panose="02020400000000000000" pitchFamily="18" charset="-128"/>
                <a:ea typeface="UD デジタル 教科書体 NP-R" panose="02020400000000000000" pitchFamily="18" charset="-128"/>
              </a:rPr>
              <a:t>暗号資産以外の用途でも</a:t>
            </a:r>
            <a:r>
              <a:rPr kumimoji="1"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注目されている。</a:t>
            </a:r>
            <a:endParaRPr kumimoji="1"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23" name="テキスト ボックス 22">
            <a:extLst>
              <a:ext uri="{FF2B5EF4-FFF2-40B4-BE49-F238E27FC236}">
                <a16:creationId xmlns:a16="http://schemas.microsoft.com/office/drawing/2014/main" id="{1957BAED-69A2-A2CA-9B19-54CE04C10F8E}"/>
              </a:ext>
            </a:extLst>
          </p:cNvPr>
          <p:cNvSpPr txBox="1"/>
          <p:nvPr/>
        </p:nvSpPr>
        <p:spPr>
          <a:xfrm>
            <a:off x="226572" y="2427733"/>
            <a:ext cx="6955750"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すべての暗号資産はブロックチェーンベース？</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24" name="テキスト ボックス 23">
            <a:extLst>
              <a:ext uri="{FF2B5EF4-FFF2-40B4-BE49-F238E27FC236}">
                <a16:creationId xmlns:a16="http://schemas.microsoft.com/office/drawing/2014/main" id="{C0591A4B-C1B7-7223-4F25-4451619F6258}"/>
              </a:ext>
            </a:extLst>
          </p:cNvPr>
          <p:cNvSpPr txBox="1"/>
          <p:nvPr/>
        </p:nvSpPr>
        <p:spPr>
          <a:xfrm>
            <a:off x="577192" y="2843231"/>
            <a:ext cx="6550631" cy="584775"/>
          </a:xfrm>
          <a:prstGeom prst="rect">
            <a:avLst/>
          </a:prstGeom>
          <a:noFill/>
        </p:spPr>
        <p:txBody>
          <a:bodyPr wrap="square" rtlCol="0">
            <a:spAutoFit/>
          </a:bodyPr>
          <a:lstStyle/>
          <a:p>
            <a:pPr marL="269875" indent="-269875"/>
            <a:r>
              <a:rPr kumimoji="1"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・ブロックチェーン以外の技術を用いた</a:t>
            </a:r>
            <a:r>
              <a:rPr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暗号資産もある。</a:t>
            </a:r>
            <a:br>
              <a:rPr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br>
            <a:r>
              <a:rPr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例</a:t>
            </a:r>
            <a:r>
              <a:rPr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有向非巡回グラフ</a:t>
            </a:r>
            <a:r>
              <a:rPr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(DAG)</a:t>
            </a:r>
            <a:endParaRPr kumimoji="1"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25" name="テキスト ボックス 24">
            <a:extLst>
              <a:ext uri="{FF2B5EF4-FFF2-40B4-BE49-F238E27FC236}">
                <a16:creationId xmlns:a16="http://schemas.microsoft.com/office/drawing/2014/main" id="{EA2EDCCD-186C-8498-C5AF-4C579B1631DC}"/>
              </a:ext>
            </a:extLst>
          </p:cNvPr>
          <p:cNvSpPr txBox="1"/>
          <p:nvPr/>
        </p:nvSpPr>
        <p:spPr>
          <a:xfrm>
            <a:off x="226572" y="4979910"/>
            <a:ext cx="5109091"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ブロックチェーンはまだ発展途上</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26" name="テキスト ボックス 25">
            <a:extLst>
              <a:ext uri="{FF2B5EF4-FFF2-40B4-BE49-F238E27FC236}">
                <a16:creationId xmlns:a16="http://schemas.microsoft.com/office/drawing/2014/main" id="{E52050F9-8D23-B418-6953-7C99E401D897}"/>
              </a:ext>
            </a:extLst>
          </p:cNvPr>
          <p:cNvSpPr txBox="1"/>
          <p:nvPr/>
        </p:nvSpPr>
        <p:spPr>
          <a:xfrm>
            <a:off x="577191" y="5441575"/>
            <a:ext cx="7097773" cy="1107996"/>
          </a:xfrm>
          <a:prstGeom prst="rect">
            <a:avLst/>
          </a:prstGeom>
          <a:noFill/>
        </p:spPr>
        <p:txBody>
          <a:bodyPr wrap="square" rtlCol="0">
            <a:spAutoFit/>
          </a:bodyPr>
          <a:lstStyle/>
          <a:p>
            <a:pPr marL="269875" indent="-269875"/>
            <a:r>
              <a:rPr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・ブロックチェーンは夢のツールではない。</a:t>
            </a:r>
            <a:endParaRPr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・ブロックチェーンはたくさんの種類があり、それぞれ得意</a:t>
            </a:r>
            <a:r>
              <a:rPr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不得意がある。</a:t>
            </a:r>
            <a:endParaRPr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・ブロックチェーン技術は、「日々」進化し続けている。</a:t>
            </a:r>
            <a:b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br>
            <a:r>
              <a:rPr lang="ja-JP" altLang="en-US"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dirty="0">
                <a:solidFill>
                  <a:schemeClr val="accent4"/>
                </a:solidFill>
                <a:latin typeface="UD デジタル 教科書体 NP-R" panose="02020400000000000000" pitchFamily="18" charset="-128"/>
                <a:ea typeface="UD デジタル 教科書体 NP-R" panose="02020400000000000000" pitchFamily="18" charset="-128"/>
              </a:rPr>
              <a:t>本質をとらえて、適切な技術選択を行うことが大事」</a:t>
            </a:r>
            <a:endParaRPr lang="en-US" altLang="ja-JP" dirty="0">
              <a:solidFill>
                <a:schemeClr val="accent4"/>
              </a:solidFill>
              <a:latin typeface="UD デジタル 教科書体 NP-R" panose="02020400000000000000" pitchFamily="18" charset="-128"/>
              <a:ea typeface="UD デジタル 教科書体 NP-R" panose="02020400000000000000" pitchFamily="18" charset="-128"/>
            </a:endParaRPr>
          </a:p>
        </p:txBody>
      </p:sp>
      <p:sp>
        <p:nvSpPr>
          <p:cNvPr id="3" name="矢印: 下 2">
            <a:extLst>
              <a:ext uri="{FF2B5EF4-FFF2-40B4-BE49-F238E27FC236}">
                <a16:creationId xmlns:a16="http://schemas.microsoft.com/office/drawing/2014/main" id="{726C1CD3-8489-721C-D8F3-BC37B6AC038A}"/>
              </a:ext>
            </a:extLst>
          </p:cNvPr>
          <p:cNvSpPr/>
          <p:nvPr/>
        </p:nvSpPr>
        <p:spPr>
          <a:xfrm>
            <a:off x="3455233" y="3553930"/>
            <a:ext cx="929390" cy="461665"/>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2B8C2ED-4832-E193-F1E7-F5CA8B822A07}"/>
              </a:ext>
            </a:extLst>
          </p:cNvPr>
          <p:cNvSpPr txBox="1"/>
          <p:nvPr/>
        </p:nvSpPr>
        <p:spPr>
          <a:xfrm>
            <a:off x="510087" y="4111625"/>
            <a:ext cx="6894701" cy="646331"/>
          </a:xfrm>
          <a:prstGeom prst="rect">
            <a:avLst/>
          </a:prstGeom>
          <a:noFill/>
        </p:spPr>
        <p:txBody>
          <a:bodyPr wrap="square" rtlCol="0">
            <a:spAutoFit/>
          </a:bodyPr>
          <a:lstStyle/>
          <a:p>
            <a:pPr marL="269875" indent="-269875" algn="ct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dirty="0">
                <a:solidFill>
                  <a:schemeClr val="accent4"/>
                </a:solidFill>
                <a:latin typeface="UD デジタル 教科書体 NP-R" panose="02020400000000000000" pitchFamily="18" charset="-128"/>
                <a:ea typeface="UD デジタル 教科書体 NP-R" panose="02020400000000000000" pitchFamily="18" charset="-128"/>
              </a:rPr>
              <a:t>ブロックチェーン＝暗号資産</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」というイメージの鎖は断切る。</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269875" algn="ct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ブロックチェーンの応用範囲は未知数。</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2017760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四角形: 角を丸くする 29">
            <a:extLst>
              <a:ext uri="{FF2B5EF4-FFF2-40B4-BE49-F238E27FC236}">
                <a16:creationId xmlns:a16="http://schemas.microsoft.com/office/drawing/2014/main" id="{DD4E5A81-BC19-36BE-DA66-51D86EE71064}"/>
              </a:ext>
            </a:extLst>
          </p:cNvPr>
          <p:cNvSpPr/>
          <p:nvPr/>
        </p:nvSpPr>
        <p:spPr>
          <a:xfrm>
            <a:off x="611089" y="1829287"/>
            <a:ext cx="3181422" cy="2075652"/>
          </a:xfrm>
          <a:prstGeom prst="roundRect">
            <a:avLst>
              <a:gd name="adj" fmla="val 4651"/>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ブロックチェーンの技術要素</a:t>
            </a:r>
          </a:p>
        </p:txBody>
      </p:sp>
      <p:sp>
        <p:nvSpPr>
          <p:cNvPr id="4" name="テキスト ボックス 3">
            <a:extLst>
              <a:ext uri="{FF2B5EF4-FFF2-40B4-BE49-F238E27FC236}">
                <a16:creationId xmlns:a16="http://schemas.microsoft.com/office/drawing/2014/main" id="{D89D9A72-F242-4AF8-4E7A-109B4A8B7ADD}"/>
              </a:ext>
            </a:extLst>
          </p:cNvPr>
          <p:cNvSpPr txBox="1"/>
          <p:nvPr/>
        </p:nvSpPr>
        <p:spPr>
          <a:xfrm>
            <a:off x="611089" y="2029237"/>
            <a:ext cx="3181422" cy="400110"/>
          </a:xfrm>
          <a:prstGeom prst="rect">
            <a:avLst/>
          </a:prstGeom>
          <a:noFill/>
        </p:spPr>
        <p:txBody>
          <a:bodyPr wrap="square" rtlCol="0">
            <a:spAutoFit/>
          </a:bodyPr>
          <a:lstStyle/>
          <a:p>
            <a:pPr marL="269875" indent="-269875" algn="ct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ハッシュ関数</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4493538"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ブロックチェーンの中核技術</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29" name="グラフィックス 28" descr="数学 単色塗りつぶし">
            <a:extLst>
              <a:ext uri="{FF2B5EF4-FFF2-40B4-BE49-F238E27FC236}">
                <a16:creationId xmlns:a16="http://schemas.microsoft.com/office/drawing/2014/main" id="{C392AEC7-C3BE-05E1-4070-9207A5F4E5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44600" y="2454948"/>
            <a:ext cx="914400" cy="914400"/>
          </a:xfrm>
          <a:prstGeom prst="rect">
            <a:avLst/>
          </a:prstGeom>
        </p:spPr>
      </p:pic>
      <p:sp>
        <p:nvSpPr>
          <p:cNvPr id="31" name="四角形: 角を丸くする 30">
            <a:extLst>
              <a:ext uri="{FF2B5EF4-FFF2-40B4-BE49-F238E27FC236}">
                <a16:creationId xmlns:a16="http://schemas.microsoft.com/office/drawing/2014/main" id="{809E3152-613B-C012-C1AE-99E1E854EDAA}"/>
              </a:ext>
            </a:extLst>
          </p:cNvPr>
          <p:cNvSpPr/>
          <p:nvPr/>
        </p:nvSpPr>
        <p:spPr>
          <a:xfrm>
            <a:off x="4158761" y="1829287"/>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BA1EFDC9-85E0-7423-3289-39CCC6DE5339}"/>
              </a:ext>
            </a:extLst>
          </p:cNvPr>
          <p:cNvSpPr txBox="1"/>
          <p:nvPr/>
        </p:nvSpPr>
        <p:spPr>
          <a:xfrm>
            <a:off x="4158761" y="2029237"/>
            <a:ext cx="3181422" cy="400110"/>
          </a:xfrm>
          <a:prstGeom prst="rect">
            <a:avLst/>
          </a:prstGeom>
          <a:noFill/>
        </p:spPr>
        <p:txBody>
          <a:bodyPr wrap="square" rtlCol="0">
            <a:spAutoFit/>
          </a:bodyPr>
          <a:lstStyle/>
          <a:p>
            <a:pPr marL="269875" indent="-269875" algn="ct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電子署名</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35" name="テキスト ボックス 34">
            <a:extLst>
              <a:ext uri="{FF2B5EF4-FFF2-40B4-BE49-F238E27FC236}">
                <a16:creationId xmlns:a16="http://schemas.microsoft.com/office/drawing/2014/main" id="{27765102-AA87-FEC2-3361-3B98B68C24EF}"/>
              </a:ext>
            </a:extLst>
          </p:cNvPr>
          <p:cNvSpPr txBox="1"/>
          <p:nvPr/>
        </p:nvSpPr>
        <p:spPr>
          <a:xfrm>
            <a:off x="611089" y="3379273"/>
            <a:ext cx="3181422" cy="338554"/>
          </a:xfrm>
          <a:prstGeom prst="rect">
            <a:avLst/>
          </a:prstGeom>
          <a:noFill/>
        </p:spPr>
        <p:txBody>
          <a:bodyPr wrap="square" rtlCol="0">
            <a:spAutoFit/>
          </a:bodyPr>
          <a:lstStyle/>
          <a:p>
            <a:pPr marL="269875" indent="-269875" algn="ct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耐改竄性を高める</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36" name="グラフィックス 35" descr="署名 単色塗りつぶし">
            <a:extLst>
              <a:ext uri="{FF2B5EF4-FFF2-40B4-BE49-F238E27FC236}">
                <a16:creationId xmlns:a16="http://schemas.microsoft.com/office/drawing/2014/main" id="{3FAB2C82-341C-D8C3-27BA-87007CAF86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277284" y="2457448"/>
            <a:ext cx="914400" cy="914400"/>
          </a:xfrm>
          <a:prstGeom prst="rect">
            <a:avLst/>
          </a:prstGeom>
        </p:spPr>
      </p:pic>
      <p:sp>
        <p:nvSpPr>
          <p:cNvPr id="37" name="テキスト ボックス 36">
            <a:extLst>
              <a:ext uri="{FF2B5EF4-FFF2-40B4-BE49-F238E27FC236}">
                <a16:creationId xmlns:a16="http://schemas.microsoft.com/office/drawing/2014/main" id="{232C544E-F0FD-0B23-7C57-9E04D155822F}"/>
              </a:ext>
            </a:extLst>
          </p:cNvPr>
          <p:cNvSpPr txBox="1"/>
          <p:nvPr/>
        </p:nvSpPr>
        <p:spPr>
          <a:xfrm>
            <a:off x="4143773" y="3381773"/>
            <a:ext cx="3181422" cy="338554"/>
          </a:xfrm>
          <a:prstGeom prst="rect">
            <a:avLst/>
          </a:prstGeom>
          <a:noFill/>
        </p:spPr>
        <p:txBody>
          <a:bodyPr wrap="square" rtlCol="0">
            <a:spAutoFit/>
          </a:bodyPr>
          <a:lstStyle/>
          <a:p>
            <a:pPr marL="269875" indent="-269875" algn="ct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真正性を証明する</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38" name="四角形: 角を丸くする 37">
            <a:extLst>
              <a:ext uri="{FF2B5EF4-FFF2-40B4-BE49-F238E27FC236}">
                <a16:creationId xmlns:a16="http://schemas.microsoft.com/office/drawing/2014/main" id="{92700E90-3904-22AD-1C53-D1B9C9FF9CA3}"/>
              </a:ext>
            </a:extLst>
          </p:cNvPr>
          <p:cNvSpPr/>
          <p:nvPr/>
        </p:nvSpPr>
        <p:spPr>
          <a:xfrm>
            <a:off x="2447381" y="4182185"/>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3C828E8-B4F4-B0ED-C6D2-51E617EF873D}"/>
              </a:ext>
            </a:extLst>
          </p:cNvPr>
          <p:cNvSpPr txBox="1"/>
          <p:nvPr/>
        </p:nvSpPr>
        <p:spPr>
          <a:xfrm>
            <a:off x="2447381" y="4382135"/>
            <a:ext cx="3181422" cy="400110"/>
          </a:xfrm>
          <a:prstGeom prst="rect">
            <a:avLst/>
          </a:prstGeom>
          <a:noFill/>
        </p:spPr>
        <p:txBody>
          <a:bodyPr wrap="square" rtlCol="0">
            <a:spAutoFit/>
          </a:bodyPr>
          <a:lstStyle/>
          <a:p>
            <a:pPr marL="269875" indent="-269875" algn="ctr"/>
            <a:r>
              <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P2P</a:t>
            </a: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ネットワーク</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40" name="グラフィックス 39" descr="接続 単色塗りつぶし">
            <a:extLst>
              <a:ext uri="{FF2B5EF4-FFF2-40B4-BE49-F238E27FC236}">
                <a16:creationId xmlns:a16="http://schemas.microsoft.com/office/drawing/2014/main" id="{DE7B991F-64B2-265D-83E5-D8BBA802E6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565904" y="4810346"/>
            <a:ext cx="914400" cy="914400"/>
          </a:xfrm>
          <a:prstGeom prst="rect">
            <a:avLst/>
          </a:prstGeom>
        </p:spPr>
      </p:pic>
      <p:sp>
        <p:nvSpPr>
          <p:cNvPr id="41" name="テキスト ボックス 40">
            <a:extLst>
              <a:ext uri="{FF2B5EF4-FFF2-40B4-BE49-F238E27FC236}">
                <a16:creationId xmlns:a16="http://schemas.microsoft.com/office/drawing/2014/main" id="{B6338BC9-6A94-472C-AF6D-BE3C272D021F}"/>
              </a:ext>
            </a:extLst>
          </p:cNvPr>
          <p:cNvSpPr txBox="1"/>
          <p:nvPr/>
        </p:nvSpPr>
        <p:spPr>
          <a:xfrm>
            <a:off x="2432393" y="5734671"/>
            <a:ext cx="3181422" cy="338554"/>
          </a:xfrm>
          <a:prstGeom prst="rect">
            <a:avLst/>
          </a:prstGeom>
          <a:noFill/>
        </p:spPr>
        <p:txBody>
          <a:bodyPr wrap="square" rtlCol="0">
            <a:spAutoFit/>
          </a:bodyPr>
          <a:lstStyle/>
          <a:p>
            <a:pPr marL="269875" indent="-269875" algn="ct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耐障害性</a:t>
            </a:r>
            <a:r>
              <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非中央集権性を高める</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cxnSp>
        <p:nvCxnSpPr>
          <p:cNvPr id="43" name="直線コネクタ 42">
            <a:extLst>
              <a:ext uri="{FF2B5EF4-FFF2-40B4-BE49-F238E27FC236}">
                <a16:creationId xmlns:a16="http://schemas.microsoft.com/office/drawing/2014/main" id="{B854EDC5-D05A-664C-EAFC-D2A60B473B90}"/>
              </a:ext>
            </a:extLst>
          </p:cNvPr>
          <p:cNvCxnSpPr>
            <a:cxnSpLocks/>
          </p:cNvCxnSpPr>
          <p:nvPr/>
        </p:nvCxnSpPr>
        <p:spPr>
          <a:xfrm flipV="1">
            <a:off x="3810777" y="5080422"/>
            <a:ext cx="392139" cy="12858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2EF08B62-833B-6AEF-CC72-10D41A682EC9}"/>
              </a:ext>
            </a:extLst>
          </p:cNvPr>
          <p:cNvCxnSpPr>
            <a:cxnSpLocks/>
          </p:cNvCxnSpPr>
          <p:nvPr/>
        </p:nvCxnSpPr>
        <p:spPr>
          <a:xfrm flipV="1">
            <a:off x="3810777" y="5052321"/>
            <a:ext cx="196069" cy="43090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7C47362-A6FA-0973-F9EF-4CABAD77CDD6}"/>
              </a:ext>
            </a:extLst>
          </p:cNvPr>
          <p:cNvCxnSpPr>
            <a:cxnSpLocks/>
          </p:cNvCxnSpPr>
          <p:nvPr/>
        </p:nvCxnSpPr>
        <p:spPr>
          <a:xfrm flipH="1" flipV="1">
            <a:off x="4006846" y="5024220"/>
            <a:ext cx="76200" cy="243326"/>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3A97C269-2FBA-837C-9874-D5E12B675844}"/>
              </a:ext>
            </a:extLst>
          </p:cNvPr>
          <p:cNvCxnSpPr>
            <a:cxnSpLocks/>
          </p:cNvCxnSpPr>
          <p:nvPr/>
        </p:nvCxnSpPr>
        <p:spPr>
          <a:xfrm flipH="1" flipV="1">
            <a:off x="3993366" y="5042396"/>
            <a:ext cx="326409" cy="22515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8290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2E562A5-BFD7-7B29-741D-DFAD8F90BE93}"/>
              </a:ext>
            </a:extLst>
          </p:cNvPr>
          <p:cNvSpPr txBox="1"/>
          <p:nvPr/>
        </p:nvSpPr>
        <p:spPr>
          <a:xfrm>
            <a:off x="171450" y="257175"/>
            <a:ext cx="5519460" cy="584775"/>
          </a:xfrm>
          <a:prstGeom prst="rect">
            <a:avLst/>
          </a:prstGeom>
          <a:noFill/>
        </p:spPr>
        <p:txBody>
          <a:bodyPr wrap="none" rtlCol="0">
            <a:spAutoFit/>
          </a:bodyPr>
          <a:lstStyle/>
          <a:p>
            <a:r>
              <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ブロックチェーンの技術要素</a:t>
            </a:r>
          </a:p>
        </p:txBody>
      </p:sp>
      <p:sp>
        <p:nvSpPr>
          <p:cNvPr id="7" name="テキスト ボックス 6">
            <a:extLst>
              <a:ext uri="{FF2B5EF4-FFF2-40B4-BE49-F238E27FC236}">
                <a16:creationId xmlns:a16="http://schemas.microsoft.com/office/drawing/2014/main" id="{B1A4CD89-21E8-0C4A-39DC-7E5E221632CE}"/>
              </a:ext>
            </a:extLst>
          </p:cNvPr>
          <p:cNvSpPr txBox="1"/>
          <p:nvPr/>
        </p:nvSpPr>
        <p:spPr>
          <a:xfrm>
            <a:off x="226572" y="1069445"/>
            <a:ext cx="7879080"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b="1"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一方向性ハッシュ関数　～改ざん耐性を高める技術～</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cxnSp>
        <p:nvCxnSpPr>
          <p:cNvPr id="9" name="直線コネクタ 8">
            <a:extLst>
              <a:ext uri="{FF2B5EF4-FFF2-40B4-BE49-F238E27FC236}">
                <a16:creationId xmlns:a16="http://schemas.microsoft.com/office/drawing/2014/main" id="{94E8CEC8-1225-FA3F-CB78-EB8F44F4BE45}"/>
              </a:ext>
            </a:extLst>
          </p:cNvPr>
          <p:cNvCxnSpPr/>
          <p:nvPr/>
        </p:nvCxnSpPr>
        <p:spPr>
          <a:xfrm>
            <a:off x="254318" y="841950"/>
            <a:ext cx="11487150" cy="0"/>
          </a:xfrm>
          <a:prstGeom prst="line">
            <a:avLst/>
          </a:prstGeom>
          <a:ln w="60325">
            <a:gradFill flip="none" rotWithShape="1">
              <a:gsLst>
                <a:gs pos="0">
                  <a:schemeClr val="bg1">
                    <a:lumMod val="65000"/>
                  </a:schemeClr>
                </a:gs>
                <a:gs pos="100000">
                  <a:srgbClr val="333F5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BC8D3370-5582-C82B-9E31-A17293DCAE47}"/>
              </a:ext>
            </a:extLst>
          </p:cNvPr>
          <p:cNvSpPr txBox="1"/>
          <p:nvPr/>
        </p:nvSpPr>
        <p:spPr>
          <a:xfrm>
            <a:off x="577192" y="1531110"/>
            <a:ext cx="10908356" cy="923330"/>
          </a:xfrm>
          <a:prstGeom prst="rect">
            <a:avLst/>
          </a:prstGeom>
          <a:noFill/>
        </p:spPr>
        <p:txBody>
          <a:bodyPr wrap="square" rtlCol="0">
            <a:spAutoFit/>
          </a:bodyPr>
          <a:lstStyle/>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・任意長の入力メッセージに対して固定長のハッシュ値を出力する関数。</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・ビットコインでは、</a:t>
            </a:r>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”SHA256”</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というアルゴリズムを使用している。</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・「一方向性」という言葉が示すとおり、出力値から入力値を求めるのが</a:t>
            </a:r>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ほぼ</a:t>
            </a:r>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不可能。</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12" name="テキスト ボックス 11">
            <a:extLst>
              <a:ext uri="{FF2B5EF4-FFF2-40B4-BE49-F238E27FC236}">
                <a16:creationId xmlns:a16="http://schemas.microsoft.com/office/drawing/2014/main" id="{43AE52B3-0B57-28AF-303F-AB03D5589F78}"/>
              </a:ext>
            </a:extLst>
          </p:cNvPr>
          <p:cNvSpPr txBox="1"/>
          <p:nvPr/>
        </p:nvSpPr>
        <p:spPr>
          <a:xfrm>
            <a:off x="2071606" y="4691572"/>
            <a:ext cx="582471" cy="461665"/>
          </a:xfrm>
          <a:prstGeom prst="rect">
            <a:avLst/>
          </a:prstGeom>
          <a:noFill/>
        </p:spPr>
        <p:txBody>
          <a:bodyPr wrap="square" rtlCol="0">
            <a:spAutoFit/>
          </a:bodyPr>
          <a:lstStyle/>
          <a:p>
            <a:r>
              <a:rPr kumimoji="1" lang="ja-JP" altLang="en-US" sz="2400" dirty="0">
                <a:solidFill>
                  <a:schemeClr val="bg1"/>
                </a:solidFill>
              </a:rPr>
              <a:t>💾</a:t>
            </a:r>
          </a:p>
        </p:txBody>
      </p:sp>
      <p:cxnSp>
        <p:nvCxnSpPr>
          <p:cNvPr id="13" name="直線コネクタ 12">
            <a:extLst>
              <a:ext uri="{FF2B5EF4-FFF2-40B4-BE49-F238E27FC236}">
                <a16:creationId xmlns:a16="http://schemas.microsoft.com/office/drawing/2014/main" id="{4447B5D5-6EB6-876E-F949-692225C08261}"/>
              </a:ext>
            </a:extLst>
          </p:cNvPr>
          <p:cNvCxnSpPr>
            <a:cxnSpLocks/>
          </p:cNvCxnSpPr>
          <p:nvPr/>
        </p:nvCxnSpPr>
        <p:spPr>
          <a:xfrm>
            <a:off x="2722914" y="4922405"/>
            <a:ext cx="764200" cy="0"/>
          </a:xfrm>
          <a:prstGeom prst="line">
            <a:avLst/>
          </a:prstGeom>
          <a:ln w="76200">
            <a:solidFill>
              <a:schemeClr val="bg1">
                <a:lumMod val="65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graphicFrame>
        <p:nvGraphicFramePr>
          <p:cNvPr id="15" name="表 15">
            <a:extLst>
              <a:ext uri="{FF2B5EF4-FFF2-40B4-BE49-F238E27FC236}">
                <a16:creationId xmlns:a16="http://schemas.microsoft.com/office/drawing/2014/main" id="{75B78681-31C6-9818-5CF6-2C92C511D023}"/>
              </a:ext>
            </a:extLst>
          </p:cNvPr>
          <p:cNvGraphicFramePr>
            <a:graphicFrameLocks noGrp="1"/>
          </p:cNvGraphicFramePr>
          <p:nvPr/>
        </p:nvGraphicFramePr>
        <p:xfrm>
          <a:off x="1052285" y="2543258"/>
          <a:ext cx="9257886" cy="1825603"/>
        </p:xfrm>
        <a:graphic>
          <a:graphicData uri="http://schemas.openxmlformats.org/drawingml/2006/table">
            <a:tbl>
              <a:tblPr firstRow="1" bandRow="1">
                <a:tableStyleId>{5940675A-B579-460E-94D1-54222C63F5DA}</a:tableStyleId>
              </a:tblPr>
              <a:tblGrid>
                <a:gridCol w="1661886">
                  <a:extLst>
                    <a:ext uri="{9D8B030D-6E8A-4147-A177-3AD203B41FA5}">
                      <a16:colId xmlns:a16="http://schemas.microsoft.com/office/drawing/2014/main" val="607558078"/>
                    </a:ext>
                  </a:extLst>
                </a:gridCol>
                <a:gridCol w="7596000">
                  <a:extLst>
                    <a:ext uri="{9D8B030D-6E8A-4147-A177-3AD203B41FA5}">
                      <a16:colId xmlns:a16="http://schemas.microsoft.com/office/drawing/2014/main" val="2828374893"/>
                    </a:ext>
                  </a:extLst>
                </a:gridCol>
              </a:tblGrid>
              <a:tr h="370840">
                <a:tc>
                  <a:txBody>
                    <a:bodyPr/>
                    <a:lstStyle/>
                    <a:p>
                      <a:r>
                        <a:rPr kumimoji="1" lang="ja-JP" altLang="en-US" b="1" dirty="0">
                          <a:solidFill>
                            <a:schemeClr val="bg1">
                              <a:lumMod val="85000"/>
                            </a:schemeClr>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rPr>
                        <a:t>入力値</a:t>
                      </a:r>
                    </a:p>
                  </a:txBody>
                  <a:tcPr>
                    <a:lnR w="12700" cap="flat" cmpd="sng" algn="ctr">
                      <a:solidFill>
                        <a:schemeClr val="bg1">
                          <a:lumMod val="50000"/>
                        </a:schemeClr>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tcPr>
                </a:tc>
                <a:tc>
                  <a:txBody>
                    <a:bodyPr/>
                    <a:lstStyle/>
                    <a:p>
                      <a:r>
                        <a:rPr kumimoji="1" lang="ja-JP" altLang="en-US" b="1" dirty="0">
                          <a:solidFill>
                            <a:schemeClr val="bg1">
                              <a:lumMod val="85000"/>
                            </a:schemeClr>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rPr>
                        <a:t>出力値</a:t>
                      </a:r>
                    </a:p>
                  </a:txBody>
                  <a:tcPr>
                    <a:lnL w="12700" cap="flat" cmpd="sng" algn="ctr">
                      <a:solidFill>
                        <a:schemeClr val="bg1">
                          <a:lumMod val="50000"/>
                        </a:schemeClr>
                      </a:solidFill>
                      <a:prstDash val="solid"/>
                      <a:round/>
                      <a:headEnd type="none" w="med" len="med"/>
                      <a:tailEnd type="none" w="med" len="med"/>
                    </a:lnL>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254033803"/>
                  </a:ext>
                </a:extLst>
              </a:tr>
              <a:tr h="370840">
                <a:tc>
                  <a:txBody>
                    <a:bodyPr/>
                    <a:lstStyle/>
                    <a:p>
                      <a:r>
                        <a:rPr kumimoji="1"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rPr>
                        <a:t>ビットコイン</a:t>
                      </a:r>
                    </a:p>
                  </a:txBody>
                  <a:tcPr>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rPr>
                        <a:t>b89ae3280372363341c1acef577b58d1e5b7df65a3775c7c8f1788aef9a04b66</a:t>
                      </a:r>
                      <a:endParaRPr kumimoji="1"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endParaRPr>
                    </a:p>
                  </a:txBody>
                  <a:tcP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401564305"/>
                  </a:ext>
                </a:extLst>
              </a:tr>
              <a:tr h="370840">
                <a:tc>
                  <a:txBody>
                    <a:bodyPr/>
                    <a:lstStyle/>
                    <a:p>
                      <a:r>
                        <a:rPr kumimoji="1"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rPr>
                        <a:t>びっとこいん</a:t>
                      </a:r>
                    </a:p>
                  </a:txBody>
                  <a:tcPr>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rPr>
                        <a:t>16900e928c0c5a10700a2445dd28614a8da5824b8cfac30f28b7a4ad53a2dce3</a:t>
                      </a:r>
                      <a:endParaRPr kumimoji="1"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endParaRPr>
                    </a:p>
                  </a:txBody>
                  <a:tcP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144746903"/>
                  </a:ext>
                </a:extLst>
              </a:tr>
              <a:tr h="370840">
                <a:tc>
                  <a:txBody>
                    <a:bodyPr/>
                    <a:lstStyle/>
                    <a:p>
                      <a:r>
                        <a:rPr kumimoji="1"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rPr>
                        <a:t>bitcoin</a:t>
                      </a:r>
                      <a:endParaRPr kumimoji="1"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endParaRPr>
                    </a:p>
                  </a:txBody>
                  <a:tcPr>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rPr>
                        <a:t>6b88c087247aa2f07ee1c5956b8e1a9f4c7f892a70e324f1bb3d161e05ca107b</a:t>
                      </a:r>
                      <a:endParaRPr kumimoji="1"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endParaRPr>
                    </a:p>
                  </a:txBody>
                  <a:tcP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265897542"/>
                  </a:ext>
                </a:extLst>
              </a:tr>
              <a:tr h="342243">
                <a:tc>
                  <a:txBody>
                    <a:bodyPr/>
                    <a:lstStyle/>
                    <a:p>
                      <a:r>
                        <a:rPr kumimoji="1"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rPr>
                        <a:t>Bitcoin</a:t>
                      </a:r>
                      <a:endParaRPr kumimoji="1"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endParaRPr>
                    </a:p>
                  </a:txBody>
                  <a:tcPr>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r>
                        <a:rPr kumimoji="1"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rPr>
                        <a:t>b4056df6691f8dc72e56302ddad345d65fead3ead9299609a826e2344eb63aa4</a:t>
                      </a:r>
                      <a:endParaRPr kumimoji="1"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endParaRPr>
                    </a:p>
                  </a:txBody>
                  <a:tcP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tcPr>
                </a:tc>
                <a:extLst>
                  <a:ext uri="{0D108BD9-81ED-4DB2-BD59-A6C34878D82A}">
                    <a16:rowId xmlns:a16="http://schemas.microsoft.com/office/drawing/2014/main" val="757910843"/>
                  </a:ext>
                </a:extLst>
              </a:tr>
            </a:tbl>
          </a:graphicData>
        </a:graphic>
      </p:graphicFrame>
      <p:sp>
        <p:nvSpPr>
          <p:cNvPr id="18" name="四角形: 角を丸くする 17">
            <a:extLst>
              <a:ext uri="{FF2B5EF4-FFF2-40B4-BE49-F238E27FC236}">
                <a16:creationId xmlns:a16="http://schemas.microsoft.com/office/drawing/2014/main" id="{99097D93-31DC-E120-E425-B1E8330D5C57}"/>
              </a:ext>
            </a:extLst>
          </p:cNvPr>
          <p:cNvSpPr/>
          <p:nvPr/>
        </p:nvSpPr>
        <p:spPr>
          <a:xfrm>
            <a:off x="3697135" y="4476599"/>
            <a:ext cx="5025374" cy="763231"/>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accent1"/>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rPr>
              <a:t>b89ae3280372363341c1acef577b58d1e5b7df65a3775c7c8f1788aef9a04b66</a:t>
            </a:r>
          </a:p>
        </p:txBody>
      </p:sp>
      <p:sp>
        <p:nvSpPr>
          <p:cNvPr id="29" name="テキスト ボックス 28">
            <a:extLst>
              <a:ext uri="{FF2B5EF4-FFF2-40B4-BE49-F238E27FC236}">
                <a16:creationId xmlns:a16="http://schemas.microsoft.com/office/drawing/2014/main" id="{DC3FA282-7C03-55A6-A422-C22FA47A27CD}"/>
              </a:ext>
            </a:extLst>
          </p:cNvPr>
          <p:cNvSpPr txBox="1"/>
          <p:nvPr/>
        </p:nvSpPr>
        <p:spPr>
          <a:xfrm>
            <a:off x="1489135" y="5326890"/>
            <a:ext cx="582471" cy="461665"/>
          </a:xfrm>
          <a:prstGeom prst="rect">
            <a:avLst/>
          </a:prstGeom>
          <a:noFill/>
        </p:spPr>
        <p:txBody>
          <a:bodyPr wrap="square" rtlCol="0">
            <a:spAutoFit/>
          </a:bodyPr>
          <a:lstStyle/>
          <a:p>
            <a:r>
              <a:rPr kumimoji="1" lang="ja-JP" altLang="en-US" sz="2400" dirty="0">
                <a:solidFill>
                  <a:schemeClr val="bg1"/>
                </a:solidFill>
              </a:rPr>
              <a:t>👿</a:t>
            </a:r>
          </a:p>
        </p:txBody>
      </p:sp>
      <p:cxnSp>
        <p:nvCxnSpPr>
          <p:cNvPr id="30" name="直線コネクタ 29">
            <a:extLst>
              <a:ext uri="{FF2B5EF4-FFF2-40B4-BE49-F238E27FC236}">
                <a16:creationId xmlns:a16="http://schemas.microsoft.com/office/drawing/2014/main" id="{331C8777-7060-1843-DA48-AEE09EDABDAF}"/>
              </a:ext>
            </a:extLst>
          </p:cNvPr>
          <p:cNvCxnSpPr>
            <a:cxnSpLocks/>
          </p:cNvCxnSpPr>
          <p:nvPr/>
        </p:nvCxnSpPr>
        <p:spPr>
          <a:xfrm rot="5400000">
            <a:off x="1972440" y="5621930"/>
            <a:ext cx="764200" cy="0"/>
          </a:xfrm>
          <a:prstGeom prst="line">
            <a:avLst/>
          </a:prstGeom>
          <a:ln w="76200">
            <a:solidFill>
              <a:schemeClr val="accent2"/>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31" name="テキスト ボックス 30">
            <a:extLst>
              <a:ext uri="{FF2B5EF4-FFF2-40B4-BE49-F238E27FC236}">
                <a16:creationId xmlns:a16="http://schemas.microsoft.com/office/drawing/2014/main" id="{ABAFAC30-7F16-2D9A-D0C7-E7833A1F3E62}"/>
              </a:ext>
            </a:extLst>
          </p:cNvPr>
          <p:cNvSpPr txBox="1"/>
          <p:nvPr/>
        </p:nvSpPr>
        <p:spPr>
          <a:xfrm>
            <a:off x="2071606" y="6004030"/>
            <a:ext cx="582471" cy="461665"/>
          </a:xfrm>
          <a:prstGeom prst="rect">
            <a:avLst/>
          </a:prstGeom>
          <a:noFill/>
        </p:spPr>
        <p:txBody>
          <a:bodyPr wrap="square" rtlCol="0">
            <a:spAutoFit/>
          </a:bodyPr>
          <a:lstStyle/>
          <a:p>
            <a:r>
              <a:rPr kumimoji="1" lang="ja-JP" altLang="en-US" sz="2400" dirty="0">
                <a:solidFill>
                  <a:schemeClr val="bg1"/>
                </a:solidFill>
              </a:rPr>
              <a:t>💾</a:t>
            </a:r>
          </a:p>
        </p:txBody>
      </p:sp>
      <p:cxnSp>
        <p:nvCxnSpPr>
          <p:cNvPr id="32" name="直線コネクタ 31">
            <a:extLst>
              <a:ext uri="{FF2B5EF4-FFF2-40B4-BE49-F238E27FC236}">
                <a16:creationId xmlns:a16="http://schemas.microsoft.com/office/drawing/2014/main" id="{A41B0909-E829-94F1-D735-68F46E3CEE9B}"/>
              </a:ext>
            </a:extLst>
          </p:cNvPr>
          <p:cNvCxnSpPr>
            <a:cxnSpLocks/>
          </p:cNvCxnSpPr>
          <p:nvPr/>
        </p:nvCxnSpPr>
        <p:spPr>
          <a:xfrm>
            <a:off x="2722914" y="6234862"/>
            <a:ext cx="764200" cy="0"/>
          </a:xfrm>
          <a:prstGeom prst="line">
            <a:avLst/>
          </a:prstGeom>
          <a:ln w="76200">
            <a:solidFill>
              <a:schemeClr val="accent2"/>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33" name="四角形: 角を丸くする 32">
            <a:extLst>
              <a:ext uri="{FF2B5EF4-FFF2-40B4-BE49-F238E27FC236}">
                <a16:creationId xmlns:a16="http://schemas.microsoft.com/office/drawing/2014/main" id="{9D63DC98-3063-32CC-3061-7AAAE12514FC}"/>
              </a:ext>
            </a:extLst>
          </p:cNvPr>
          <p:cNvSpPr/>
          <p:nvPr/>
        </p:nvSpPr>
        <p:spPr>
          <a:xfrm>
            <a:off x="3697135" y="5853246"/>
            <a:ext cx="5025374" cy="763231"/>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accent2"/>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rPr>
              <a:t>16900e928c0c5a10700a2445dd28614a8da5824b8cfac30f28b7a4ad53a2dce3</a:t>
            </a:r>
          </a:p>
        </p:txBody>
      </p:sp>
      <p:sp>
        <p:nvSpPr>
          <p:cNvPr id="34" name="正方形/長方形 33">
            <a:extLst>
              <a:ext uri="{FF2B5EF4-FFF2-40B4-BE49-F238E27FC236}">
                <a16:creationId xmlns:a16="http://schemas.microsoft.com/office/drawing/2014/main" id="{BA4CF161-2DD0-4C6E-F3A2-387FF213A093}"/>
              </a:ext>
            </a:extLst>
          </p:cNvPr>
          <p:cNvSpPr/>
          <p:nvPr/>
        </p:nvSpPr>
        <p:spPr>
          <a:xfrm>
            <a:off x="2150911" y="6029056"/>
            <a:ext cx="499322" cy="525854"/>
          </a:xfrm>
          <a:prstGeom prst="rect">
            <a:avLst/>
          </a:prstGeom>
          <a:solidFill>
            <a:srgbClr val="333F5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二等辺三角形 37">
            <a:extLst>
              <a:ext uri="{FF2B5EF4-FFF2-40B4-BE49-F238E27FC236}">
                <a16:creationId xmlns:a16="http://schemas.microsoft.com/office/drawing/2014/main" id="{DF764ACD-A01B-695A-620F-3B9597C29AD8}"/>
              </a:ext>
            </a:extLst>
          </p:cNvPr>
          <p:cNvSpPr/>
          <p:nvPr/>
        </p:nvSpPr>
        <p:spPr>
          <a:xfrm>
            <a:off x="8911776" y="5276130"/>
            <a:ext cx="540000" cy="4320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b="1" dirty="0"/>
              <a:t>！</a:t>
            </a:r>
          </a:p>
        </p:txBody>
      </p:sp>
      <p:sp>
        <p:nvSpPr>
          <p:cNvPr id="40" name="テキスト ボックス 39">
            <a:extLst>
              <a:ext uri="{FF2B5EF4-FFF2-40B4-BE49-F238E27FC236}">
                <a16:creationId xmlns:a16="http://schemas.microsoft.com/office/drawing/2014/main" id="{F4B0241B-594D-7AC4-CEAF-4139AC5915B3}"/>
              </a:ext>
            </a:extLst>
          </p:cNvPr>
          <p:cNvSpPr txBox="1"/>
          <p:nvPr/>
        </p:nvSpPr>
        <p:spPr>
          <a:xfrm>
            <a:off x="9451258" y="5373056"/>
            <a:ext cx="1840857" cy="369332"/>
          </a:xfrm>
          <a:prstGeom prst="rect">
            <a:avLst/>
          </a:prstGeom>
          <a:noFill/>
        </p:spPr>
        <p:txBody>
          <a:bodyPr wrap="square" rtlCol="0">
            <a:spAutoFit/>
          </a:bodyPr>
          <a:lstStyle/>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改ざん検知</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49" name="テキスト ボックス 48">
            <a:extLst>
              <a:ext uri="{FF2B5EF4-FFF2-40B4-BE49-F238E27FC236}">
                <a16:creationId xmlns:a16="http://schemas.microsoft.com/office/drawing/2014/main" id="{03350112-7268-0271-E01E-77CB2CC13311}"/>
              </a:ext>
            </a:extLst>
          </p:cNvPr>
          <p:cNvSpPr txBox="1"/>
          <p:nvPr/>
        </p:nvSpPr>
        <p:spPr>
          <a:xfrm>
            <a:off x="2588938" y="5384417"/>
            <a:ext cx="1840857" cy="369332"/>
          </a:xfrm>
          <a:prstGeom prst="rect">
            <a:avLst/>
          </a:prstGeom>
          <a:noFill/>
        </p:spPr>
        <p:txBody>
          <a:bodyPr wrap="square" rtlCol="0">
            <a:spAutoFit/>
          </a:bodyPr>
          <a:lstStyle/>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改ざん</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2771683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四角形: 角を丸くする 29">
            <a:extLst>
              <a:ext uri="{FF2B5EF4-FFF2-40B4-BE49-F238E27FC236}">
                <a16:creationId xmlns:a16="http://schemas.microsoft.com/office/drawing/2014/main" id="{DD4E5A81-BC19-36BE-DA66-51D86EE71064}"/>
              </a:ext>
            </a:extLst>
          </p:cNvPr>
          <p:cNvSpPr/>
          <p:nvPr/>
        </p:nvSpPr>
        <p:spPr>
          <a:xfrm>
            <a:off x="611089" y="1829287"/>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ブロックチェーンの技術要素</a:t>
            </a:r>
          </a:p>
        </p:txBody>
      </p:sp>
      <p:sp>
        <p:nvSpPr>
          <p:cNvPr id="4" name="テキスト ボックス 3">
            <a:extLst>
              <a:ext uri="{FF2B5EF4-FFF2-40B4-BE49-F238E27FC236}">
                <a16:creationId xmlns:a16="http://schemas.microsoft.com/office/drawing/2014/main" id="{D89D9A72-F242-4AF8-4E7A-109B4A8B7ADD}"/>
              </a:ext>
            </a:extLst>
          </p:cNvPr>
          <p:cNvSpPr txBox="1"/>
          <p:nvPr/>
        </p:nvSpPr>
        <p:spPr>
          <a:xfrm>
            <a:off x="611089" y="2029237"/>
            <a:ext cx="3181422" cy="400110"/>
          </a:xfrm>
          <a:prstGeom prst="rect">
            <a:avLst/>
          </a:prstGeom>
          <a:noFill/>
        </p:spPr>
        <p:txBody>
          <a:bodyPr wrap="square" rtlCol="0">
            <a:spAutoFit/>
          </a:bodyPr>
          <a:lstStyle/>
          <a:p>
            <a:pPr marL="269875" indent="-269875" algn="ct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ハッシュ関数</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4493538"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ブロックチェーンの中核技術</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29" name="グラフィックス 28" descr="数学 単色塗りつぶし">
            <a:extLst>
              <a:ext uri="{FF2B5EF4-FFF2-40B4-BE49-F238E27FC236}">
                <a16:creationId xmlns:a16="http://schemas.microsoft.com/office/drawing/2014/main" id="{C392AEC7-C3BE-05E1-4070-9207A5F4E5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44600" y="2454948"/>
            <a:ext cx="914400" cy="914400"/>
          </a:xfrm>
          <a:prstGeom prst="rect">
            <a:avLst/>
          </a:prstGeom>
        </p:spPr>
      </p:pic>
      <p:sp>
        <p:nvSpPr>
          <p:cNvPr id="31" name="四角形: 角を丸くする 30">
            <a:extLst>
              <a:ext uri="{FF2B5EF4-FFF2-40B4-BE49-F238E27FC236}">
                <a16:creationId xmlns:a16="http://schemas.microsoft.com/office/drawing/2014/main" id="{809E3152-613B-C012-C1AE-99E1E854EDAA}"/>
              </a:ext>
            </a:extLst>
          </p:cNvPr>
          <p:cNvSpPr/>
          <p:nvPr/>
        </p:nvSpPr>
        <p:spPr>
          <a:xfrm>
            <a:off x="4158761" y="1829287"/>
            <a:ext cx="3181422" cy="2075652"/>
          </a:xfrm>
          <a:prstGeom prst="roundRect">
            <a:avLst>
              <a:gd name="adj" fmla="val 4651"/>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BA1EFDC9-85E0-7423-3289-39CCC6DE5339}"/>
              </a:ext>
            </a:extLst>
          </p:cNvPr>
          <p:cNvSpPr txBox="1"/>
          <p:nvPr/>
        </p:nvSpPr>
        <p:spPr>
          <a:xfrm>
            <a:off x="4158761" y="2029237"/>
            <a:ext cx="3181422" cy="400110"/>
          </a:xfrm>
          <a:prstGeom prst="rect">
            <a:avLst/>
          </a:prstGeom>
          <a:noFill/>
        </p:spPr>
        <p:txBody>
          <a:bodyPr wrap="square" rtlCol="0">
            <a:spAutoFit/>
          </a:bodyPr>
          <a:lstStyle/>
          <a:p>
            <a:pPr marL="269875" indent="-269875" algn="ct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電子署名</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35" name="テキスト ボックス 34">
            <a:extLst>
              <a:ext uri="{FF2B5EF4-FFF2-40B4-BE49-F238E27FC236}">
                <a16:creationId xmlns:a16="http://schemas.microsoft.com/office/drawing/2014/main" id="{27765102-AA87-FEC2-3361-3B98B68C24EF}"/>
              </a:ext>
            </a:extLst>
          </p:cNvPr>
          <p:cNvSpPr txBox="1"/>
          <p:nvPr/>
        </p:nvSpPr>
        <p:spPr>
          <a:xfrm>
            <a:off x="611089" y="3379273"/>
            <a:ext cx="3181422" cy="338554"/>
          </a:xfrm>
          <a:prstGeom prst="rect">
            <a:avLst/>
          </a:prstGeom>
          <a:noFill/>
        </p:spPr>
        <p:txBody>
          <a:bodyPr wrap="square" rtlCol="0">
            <a:spAutoFit/>
          </a:bodyPr>
          <a:lstStyle/>
          <a:p>
            <a:pPr marL="269875" indent="-269875" algn="ct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耐改竄性を高める</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36" name="グラフィックス 35" descr="署名 単色塗りつぶし">
            <a:extLst>
              <a:ext uri="{FF2B5EF4-FFF2-40B4-BE49-F238E27FC236}">
                <a16:creationId xmlns:a16="http://schemas.microsoft.com/office/drawing/2014/main" id="{3FAB2C82-341C-D8C3-27BA-87007CAF86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277284" y="2457448"/>
            <a:ext cx="914400" cy="914400"/>
          </a:xfrm>
          <a:prstGeom prst="rect">
            <a:avLst/>
          </a:prstGeom>
        </p:spPr>
      </p:pic>
      <p:sp>
        <p:nvSpPr>
          <p:cNvPr id="37" name="テキスト ボックス 36">
            <a:extLst>
              <a:ext uri="{FF2B5EF4-FFF2-40B4-BE49-F238E27FC236}">
                <a16:creationId xmlns:a16="http://schemas.microsoft.com/office/drawing/2014/main" id="{232C544E-F0FD-0B23-7C57-9E04D155822F}"/>
              </a:ext>
            </a:extLst>
          </p:cNvPr>
          <p:cNvSpPr txBox="1"/>
          <p:nvPr/>
        </p:nvSpPr>
        <p:spPr>
          <a:xfrm>
            <a:off x="4143773" y="3381773"/>
            <a:ext cx="3181422" cy="338554"/>
          </a:xfrm>
          <a:prstGeom prst="rect">
            <a:avLst/>
          </a:prstGeom>
          <a:noFill/>
        </p:spPr>
        <p:txBody>
          <a:bodyPr wrap="square" rtlCol="0">
            <a:spAutoFit/>
          </a:bodyPr>
          <a:lstStyle/>
          <a:p>
            <a:pPr marL="269875" indent="-269875" algn="ct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真正性を証明する</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38" name="四角形: 角を丸くする 37">
            <a:extLst>
              <a:ext uri="{FF2B5EF4-FFF2-40B4-BE49-F238E27FC236}">
                <a16:creationId xmlns:a16="http://schemas.microsoft.com/office/drawing/2014/main" id="{92700E90-3904-22AD-1C53-D1B9C9FF9CA3}"/>
              </a:ext>
            </a:extLst>
          </p:cNvPr>
          <p:cNvSpPr/>
          <p:nvPr/>
        </p:nvSpPr>
        <p:spPr>
          <a:xfrm>
            <a:off x="2447381" y="4182185"/>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3C828E8-B4F4-B0ED-C6D2-51E617EF873D}"/>
              </a:ext>
            </a:extLst>
          </p:cNvPr>
          <p:cNvSpPr txBox="1"/>
          <p:nvPr/>
        </p:nvSpPr>
        <p:spPr>
          <a:xfrm>
            <a:off x="2447381" y="4382135"/>
            <a:ext cx="3181422" cy="400110"/>
          </a:xfrm>
          <a:prstGeom prst="rect">
            <a:avLst/>
          </a:prstGeom>
          <a:noFill/>
        </p:spPr>
        <p:txBody>
          <a:bodyPr wrap="square" rtlCol="0">
            <a:spAutoFit/>
          </a:bodyPr>
          <a:lstStyle/>
          <a:p>
            <a:pPr marL="269875" indent="-269875" algn="ctr"/>
            <a:r>
              <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P2P</a:t>
            </a: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ネットワーク</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40" name="グラフィックス 39" descr="接続 単色塗りつぶし">
            <a:extLst>
              <a:ext uri="{FF2B5EF4-FFF2-40B4-BE49-F238E27FC236}">
                <a16:creationId xmlns:a16="http://schemas.microsoft.com/office/drawing/2014/main" id="{DE7B991F-64B2-265D-83E5-D8BBA802E6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565904" y="4810346"/>
            <a:ext cx="914400" cy="914400"/>
          </a:xfrm>
          <a:prstGeom prst="rect">
            <a:avLst/>
          </a:prstGeom>
        </p:spPr>
      </p:pic>
      <p:sp>
        <p:nvSpPr>
          <p:cNvPr id="41" name="テキスト ボックス 40">
            <a:extLst>
              <a:ext uri="{FF2B5EF4-FFF2-40B4-BE49-F238E27FC236}">
                <a16:creationId xmlns:a16="http://schemas.microsoft.com/office/drawing/2014/main" id="{B6338BC9-6A94-472C-AF6D-BE3C272D021F}"/>
              </a:ext>
            </a:extLst>
          </p:cNvPr>
          <p:cNvSpPr txBox="1"/>
          <p:nvPr/>
        </p:nvSpPr>
        <p:spPr>
          <a:xfrm>
            <a:off x="2432393" y="5734671"/>
            <a:ext cx="3181422" cy="338554"/>
          </a:xfrm>
          <a:prstGeom prst="rect">
            <a:avLst/>
          </a:prstGeom>
          <a:noFill/>
        </p:spPr>
        <p:txBody>
          <a:bodyPr wrap="square" rtlCol="0">
            <a:spAutoFit/>
          </a:bodyPr>
          <a:lstStyle/>
          <a:p>
            <a:pPr marL="269875" indent="-269875" algn="ct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耐障害性</a:t>
            </a:r>
            <a:r>
              <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非中央集権性を高める</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cxnSp>
        <p:nvCxnSpPr>
          <p:cNvPr id="43" name="直線コネクタ 42">
            <a:extLst>
              <a:ext uri="{FF2B5EF4-FFF2-40B4-BE49-F238E27FC236}">
                <a16:creationId xmlns:a16="http://schemas.microsoft.com/office/drawing/2014/main" id="{B854EDC5-D05A-664C-EAFC-D2A60B473B90}"/>
              </a:ext>
            </a:extLst>
          </p:cNvPr>
          <p:cNvCxnSpPr>
            <a:cxnSpLocks/>
          </p:cNvCxnSpPr>
          <p:nvPr/>
        </p:nvCxnSpPr>
        <p:spPr>
          <a:xfrm flipV="1">
            <a:off x="3810777" y="5080422"/>
            <a:ext cx="392139" cy="12858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2EF08B62-833B-6AEF-CC72-10D41A682EC9}"/>
              </a:ext>
            </a:extLst>
          </p:cNvPr>
          <p:cNvCxnSpPr>
            <a:cxnSpLocks/>
          </p:cNvCxnSpPr>
          <p:nvPr/>
        </p:nvCxnSpPr>
        <p:spPr>
          <a:xfrm flipV="1">
            <a:off x="3810777" y="5052321"/>
            <a:ext cx="196069" cy="43090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7C47362-A6FA-0973-F9EF-4CABAD77CDD6}"/>
              </a:ext>
            </a:extLst>
          </p:cNvPr>
          <p:cNvCxnSpPr>
            <a:cxnSpLocks/>
          </p:cNvCxnSpPr>
          <p:nvPr/>
        </p:nvCxnSpPr>
        <p:spPr>
          <a:xfrm flipH="1" flipV="1">
            <a:off x="4006846" y="5024220"/>
            <a:ext cx="76200" cy="243326"/>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3A97C269-2FBA-837C-9874-D5E12B675844}"/>
              </a:ext>
            </a:extLst>
          </p:cNvPr>
          <p:cNvCxnSpPr>
            <a:cxnSpLocks/>
          </p:cNvCxnSpPr>
          <p:nvPr/>
        </p:nvCxnSpPr>
        <p:spPr>
          <a:xfrm flipH="1" flipV="1">
            <a:off x="3993366" y="5042396"/>
            <a:ext cx="326409" cy="22515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553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2E562A5-BFD7-7B29-741D-DFAD8F90BE93}"/>
              </a:ext>
            </a:extLst>
          </p:cNvPr>
          <p:cNvSpPr txBox="1"/>
          <p:nvPr/>
        </p:nvSpPr>
        <p:spPr>
          <a:xfrm>
            <a:off x="171450" y="257175"/>
            <a:ext cx="5519460" cy="584775"/>
          </a:xfrm>
          <a:prstGeom prst="rect">
            <a:avLst/>
          </a:prstGeom>
          <a:noFill/>
        </p:spPr>
        <p:txBody>
          <a:bodyPr wrap="none" rtlCol="0">
            <a:spAutoFit/>
          </a:bodyPr>
          <a:lstStyle/>
          <a:p>
            <a:r>
              <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ブロックチェーンの技術要素</a:t>
            </a:r>
          </a:p>
        </p:txBody>
      </p:sp>
      <p:sp>
        <p:nvSpPr>
          <p:cNvPr id="7" name="テキスト ボックス 6">
            <a:extLst>
              <a:ext uri="{FF2B5EF4-FFF2-40B4-BE49-F238E27FC236}">
                <a16:creationId xmlns:a16="http://schemas.microsoft.com/office/drawing/2014/main" id="{B1A4CD89-21E8-0C4A-39DC-7E5E221632CE}"/>
              </a:ext>
            </a:extLst>
          </p:cNvPr>
          <p:cNvSpPr txBox="1"/>
          <p:nvPr/>
        </p:nvSpPr>
        <p:spPr>
          <a:xfrm>
            <a:off x="226572" y="1069445"/>
            <a:ext cx="5509842"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電子署名 ～真正性を証明する技術～</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cxnSp>
        <p:nvCxnSpPr>
          <p:cNvPr id="9" name="直線コネクタ 8">
            <a:extLst>
              <a:ext uri="{FF2B5EF4-FFF2-40B4-BE49-F238E27FC236}">
                <a16:creationId xmlns:a16="http://schemas.microsoft.com/office/drawing/2014/main" id="{94E8CEC8-1225-FA3F-CB78-EB8F44F4BE45}"/>
              </a:ext>
            </a:extLst>
          </p:cNvPr>
          <p:cNvCxnSpPr/>
          <p:nvPr/>
        </p:nvCxnSpPr>
        <p:spPr>
          <a:xfrm>
            <a:off x="254318" y="841950"/>
            <a:ext cx="11487150" cy="0"/>
          </a:xfrm>
          <a:prstGeom prst="line">
            <a:avLst/>
          </a:prstGeom>
          <a:ln w="60325">
            <a:gradFill flip="none" rotWithShape="1">
              <a:gsLst>
                <a:gs pos="0">
                  <a:schemeClr val="bg1">
                    <a:lumMod val="65000"/>
                  </a:schemeClr>
                </a:gs>
                <a:gs pos="100000">
                  <a:srgbClr val="333F5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BC8D3370-5582-C82B-9E31-A17293DCAE47}"/>
              </a:ext>
            </a:extLst>
          </p:cNvPr>
          <p:cNvSpPr txBox="1"/>
          <p:nvPr/>
        </p:nvSpPr>
        <p:spPr>
          <a:xfrm>
            <a:off x="577192" y="1531110"/>
            <a:ext cx="10908356" cy="1477328"/>
          </a:xfrm>
          <a:prstGeom prst="rect">
            <a:avLst/>
          </a:prstGeom>
          <a:noFill/>
        </p:spPr>
        <p:txBody>
          <a:bodyPr wrap="square" rtlCol="0">
            <a:spAutoFit/>
          </a:bodyPr>
          <a:lstStyle/>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・デジタル文書の作成者を証明する電子的な署名。</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・「公開鍵暗号方式」と「一方向性ハッシュ」を用いた電子署名について解説する。</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・「公開鍵暗号方式」とは、「秘密鍵」と「公開鍵」の</a:t>
            </a:r>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2</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種類のカギを生成して文書を暗号化する方式。</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6700" indent="-266700"/>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・下図のように、「秘密鍵」を用いて暗号化した文書は、「公開鍵」をもってのみ復号化することができる。</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2" name="四角形: 角を丸くする 1">
            <a:extLst>
              <a:ext uri="{FF2B5EF4-FFF2-40B4-BE49-F238E27FC236}">
                <a16:creationId xmlns:a16="http://schemas.microsoft.com/office/drawing/2014/main" id="{515458C1-4089-933C-1C6E-9FC415D3E9D4}"/>
              </a:ext>
            </a:extLst>
          </p:cNvPr>
          <p:cNvSpPr/>
          <p:nvPr/>
        </p:nvSpPr>
        <p:spPr>
          <a:xfrm>
            <a:off x="1931968" y="3022702"/>
            <a:ext cx="8034706" cy="3071119"/>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 name="Picture 8">
            <a:extLst>
              <a:ext uri="{FF2B5EF4-FFF2-40B4-BE49-F238E27FC236}">
                <a16:creationId xmlns:a16="http://schemas.microsoft.com/office/drawing/2014/main" id="{3088C8F4-9182-33F8-C9D9-4826588D77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9461" y="3082295"/>
            <a:ext cx="1343026" cy="13430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BBF8B563-A309-AAE5-1704-B321A9CAFCEB}"/>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212772" y="3053887"/>
            <a:ext cx="1343026" cy="1343026"/>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CEA0765E-73D0-D4A5-0751-23398017CBFC}"/>
              </a:ext>
            </a:extLst>
          </p:cNvPr>
          <p:cNvSpPr txBox="1"/>
          <p:nvPr/>
        </p:nvSpPr>
        <p:spPr>
          <a:xfrm>
            <a:off x="3165364" y="4101469"/>
            <a:ext cx="582471" cy="461665"/>
          </a:xfrm>
          <a:prstGeom prst="rect">
            <a:avLst/>
          </a:prstGeom>
          <a:noFill/>
        </p:spPr>
        <p:txBody>
          <a:bodyPr wrap="square" rtlCol="0">
            <a:spAutoFit/>
          </a:bodyPr>
          <a:lstStyle/>
          <a:p>
            <a:r>
              <a:rPr kumimoji="1" lang="ja-JP" altLang="en-US" sz="2400" dirty="0">
                <a:solidFill>
                  <a:schemeClr val="bg1"/>
                </a:solidFill>
              </a:rPr>
              <a:t>🔑</a:t>
            </a:r>
          </a:p>
        </p:txBody>
      </p:sp>
      <p:sp>
        <p:nvSpPr>
          <p:cNvPr id="15" name="四角形: 角を丸くする 14">
            <a:extLst>
              <a:ext uri="{FF2B5EF4-FFF2-40B4-BE49-F238E27FC236}">
                <a16:creationId xmlns:a16="http://schemas.microsoft.com/office/drawing/2014/main" id="{10853B56-D4C9-23E4-43E5-17507D5F9D4B}"/>
              </a:ext>
            </a:extLst>
          </p:cNvPr>
          <p:cNvSpPr/>
          <p:nvPr/>
        </p:nvSpPr>
        <p:spPr>
          <a:xfrm>
            <a:off x="3307223" y="3527344"/>
            <a:ext cx="1768980" cy="452927"/>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Hello, Bob!</a:t>
            </a:r>
            <a:endParaRPr kumimoji="1" lang="ja-JP" altLang="en-US" dirty="0"/>
          </a:p>
        </p:txBody>
      </p:sp>
      <p:cxnSp>
        <p:nvCxnSpPr>
          <p:cNvPr id="18" name="直線コネクタ 17">
            <a:extLst>
              <a:ext uri="{FF2B5EF4-FFF2-40B4-BE49-F238E27FC236}">
                <a16:creationId xmlns:a16="http://schemas.microsoft.com/office/drawing/2014/main" id="{FFB99A10-BD9D-4CBA-7A2F-5A32D63F34D0}"/>
              </a:ext>
            </a:extLst>
          </p:cNvPr>
          <p:cNvCxnSpPr>
            <a:cxnSpLocks/>
          </p:cNvCxnSpPr>
          <p:nvPr/>
        </p:nvCxnSpPr>
        <p:spPr>
          <a:xfrm>
            <a:off x="4191713" y="4023248"/>
            <a:ext cx="0" cy="907675"/>
          </a:xfrm>
          <a:prstGeom prst="line">
            <a:avLst/>
          </a:prstGeom>
          <a:ln w="76200">
            <a:solidFill>
              <a:schemeClr val="accent1">
                <a:lumMod val="50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23" name="テキスト ボックス 22">
            <a:extLst>
              <a:ext uri="{FF2B5EF4-FFF2-40B4-BE49-F238E27FC236}">
                <a16:creationId xmlns:a16="http://schemas.microsoft.com/office/drawing/2014/main" id="{E494C51E-38DF-12D1-168C-59D471CF9A86}"/>
              </a:ext>
            </a:extLst>
          </p:cNvPr>
          <p:cNvSpPr txBox="1"/>
          <p:nvPr/>
        </p:nvSpPr>
        <p:spPr>
          <a:xfrm>
            <a:off x="3066816" y="4542463"/>
            <a:ext cx="973019" cy="369331"/>
          </a:xfrm>
          <a:prstGeom prst="rect">
            <a:avLst/>
          </a:prstGeom>
          <a:noFill/>
        </p:spPr>
        <p:txBody>
          <a:bodyPr wrap="square" rtlCol="0">
            <a:spAutoFit/>
          </a:bodyPr>
          <a:lstStyle/>
          <a:p>
            <a:r>
              <a:rPr kumimoji="1" lang="ja-JP" altLang="en-US" b="1" dirty="0">
                <a:solidFill>
                  <a:srgbClr val="888888"/>
                </a:solidFill>
                <a:latin typeface="UD デジタル 教科書体 NP-R" panose="02020400000000000000" pitchFamily="18" charset="-128"/>
                <a:ea typeface="UD デジタル 教科書体 NP-R" panose="02020400000000000000" pitchFamily="18" charset="-128"/>
              </a:rPr>
              <a:t>秘密鍵</a:t>
            </a:r>
          </a:p>
        </p:txBody>
      </p:sp>
      <p:sp>
        <p:nvSpPr>
          <p:cNvPr id="27" name="四角形: 角を丸くする 26">
            <a:extLst>
              <a:ext uri="{FF2B5EF4-FFF2-40B4-BE49-F238E27FC236}">
                <a16:creationId xmlns:a16="http://schemas.microsoft.com/office/drawing/2014/main" id="{393B629C-7101-53A8-73EB-A1409061BB6D}"/>
              </a:ext>
            </a:extLst>
          </p:cNvPr>
          <p:cNvSpPr/>
          <p:nvPr/>
        </p:nvSpPr>
        <p:spPr>
          <a:xfrm>
            <a:off x="3301345" y="4995722"/>
            <a:ext cx="1768980" cy="452927"/>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a:t>
            </a:r>
          </a:p>
        </p:txBody>
      </p:sp>
      <p:sp>
        <p:nvSpPr>
          <p:cNvPr id="28" name="テキスト ボックス 27">
            <a:extLst>
              <a:ext uri="{FF2B5EF4-FFF2-40B4-BE49-F238E27FC236}">
                <a16:creationId xmlns:a16="http://schemas.microsoft.com/office/drawing/2014/main" id="{6E5423D8-94F9-5CB5-9B49-6A7B62FF9B65}"/>
              </a:ext>
            </a:extLst>
          </p:cNvPr>
          <p:cNvSpPr txBox="1"/>
          <p:nvPr/>
        </p:nvSpPr>
        <p:spPr>
          <a:xfrm>
            <a:off x="4242067" y="4303331"/>
            <a:ext cx="973019" cy="369332"/>
          </a:xfrm>
          <a:prstGeom prst="rect">
            <a:avLst/>
          </a:prstGeom>
          <a:noFill/>
        </p:spPr>
        <p:txBody>
          <a:bodyPr wrap="square" rtlCol="0">
            <a:spAutoFit/>
          </a:bodyPr>
          <a:lstStyle/>
          <a:p>
            <a:r>
              <a:rPr kumimoji="1" lang="ja-JP" altLang="en-US" b="1" dirty="0">
                <a:solidFill>
                  <a:srgbClr val="888888"/>
                </a:solidFill>
                <a:latin typeface="UD デジタル 教科書体 NP-R" panose="02020400000000000000" pitchFamily="18" charset="-128"/>
                <a:ea typeface="UD デジタル 教科書体 NP-R" panose="02020400000000000000" pitchFamily="18" charset="-128"/>
              </a:rPr>
              <a:t>暗号化</a:t>
            </a:r>
          </a:p>
        </p:txBody>
      </p:sp>
      <p:cxnSp>
        <p:nvCxnSpPr>
          <p:cNvPr id="29" name="直線コネクタ 28">
            <a:extLst>
              <a:ext uri="{FF2B5EF4-FFF2-40B4-BE49-F238E27FC236}">
                <a16:creationId xmlns:a16="http://schemas.microsoft.com/office/drawing/2014/main" id="{B51FA961-4676-95A3-2CE4-52EAD7577099}"/>
              </a:ext>
            </a:extLst>
          </p:cNvPr>
          <p:cNvCxnSpPr>
            <a:cxnSpLocks/>
          </p:cNvCxnSpPr>
          <p:nvPr/>
        </p:nvCxnSpPr>
        <p:spPr>
          <a:xfrm rot="16200000">
            <a:off x="5822535" y="4768347"/>
            <a:ext cx="0" cy="907675"/>
          </a:xfrm>
          <a:prstGeom prst="line">
            <a:avLst/>
          </a:prstGeom>
          <a:ln w="76200">
            <a:solidFill>
              <a:schemeClr val="accent1">
                <a:lumMod val="50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30" name="四角形: 角を丸くする 29">
            <a:extLst>
              <a:ext uri="{FF2B5EF4-FFF2-40B4-BE49-F238E27FC236}">
                <a16:creationId xmlns:a16="http://schemas.microsoft.com/office/drawing/2014/main" id="{1E9F910F-EC73-9E3F-5EDB-655AD208960A}"/>
              </a:ext>
            </a:extLst>
          </p:cNvPr>
          <p:cNvSpPr/>
          <p:nvPr/>
        </p:nvSpPr>
        <p:spPr>
          <a:xfrm>
            <a:off x="6566019" y="4995720"/>
            <a:ext cx="1768980" cy="452927"/>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a:t>
            </a:r>
          </a:p>
        </p:txBody>
      </p:sp>
      <p:cxnSp>
        <p:nvCxnSpPr>
          <p:cNvPr id="31" name="直線コネクタ 30">
            <a:extLst>
              <a:ext uri="{FF2B5EF4-FFF2-40B4-BE49-F238E27FC236}">
                <a16:creationId xmlns:a16="http://schemas.microsoft.com/office/drawing/2014/main" id="{8D5B0575-239E-7085-F2F2-0B3BF642D36F}"/>
              </a:ext>
            </a:extLst>
          </p:cNvPr>
          <p:cNvCxnSpPr>
            <a:cxnSpLocks/>
          </p:cNvCxnSpPr>
          <p:nvPr/>
        </p:nvCxnSpPr>
        <p:spPr>
          <a:xfrm flipV="1">
            <a:off x="7450509" y="4012665"/>
            <a:ext cx="0" cy="907675"/>
          </a:xfrm>
          <a:prstGeom prst="line">
            <a:avLst/>
          </a:prstGeom>
          <a:ln w="76200">
            <a:solidFill>
              <a:schemeClr val="accent1">
                <a:lumMod val="50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32" name="四角形: 角を丸くする 31">
            <a:extLst>
              <a:ext uri="{FF2B5EF4-FFF2-40B4-BE49-F238E27FC236}">
                <a16:creationId xmlns:a16="http://schemas.microsoft.com/office/drawing/2014/main" id="{B8657E08-7C8A-A25C-0432-981A63723A60}"/>
              </a:ext>
            </a:extLst>
          </p:cNvPr>
          <p:cNvSpPr/>
          <p:nvPr/>
        </p:nvSpPr>
        <p:spPr>
          <a:xfrm>
            <a:off x="6566019" y="3548832"/>
            <a:ext cx="1768980" cy="452927"/>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Hello, Bob!</a:t>
            </a:r>
            <a:endParaRPr kumimoji="1" lang="ja-JP" altLang="en-US" dirty="0"/>
          </a:p>
        </p:txBody>
      </p:sp>
      <p:sp>
        <p:nvSpPr>
          <p:cNvPr id="33" name="テキスト ボックス 32">
            <a:extLst>
              <a:ext uri="{FF2B5EF4-FFF2-40B4-BE49-F238E27FC236}">
                <a16:creationId xmlns:a16="http://schemas.microsoft.com/office/drawing/2014/main" id="{435090A8-74D3-9D18-C21A-7BA8ED3B96BD}"/>
              </a:ext>
            </a:extLst>
          </p:cNvPr>
          <p:cNvSpPr txBox="1"/>
          <p:nvPr/>
        </p:nvSpPr>
        <p:spPr>
          <a:xfrm>
            <a:off x="6533223" y="4001759"/>
            <a:ext cx="582471" cy="707886"/>
          </a:xfrm>
          <a:prstGeom prst="rect">
            <a:avLst/>
          </a:prstGeom>
          <a:noFill/>
        </p:spPr>
        <p:txBody>
          <a:bodyPr wrap="square" rtlCol="0">
            <a:spAutoFit/>
          </a:bodyPr>
          <a:lstStyle/>
          <a:p>
            <a:r>
              <a:rPr kumimoji="1" lang="ja-JP" altLang="en-US" sz="4000" b="1" dirty="0">
                <a:solidFill>
                  <a:schemeClr val="accent4"/>
                </a:solidFill>
              </a:rPr>
              <a:t>🗝</a:t>
            </a:r>
          </a:p>
        </p:txBody>
      </p:sp>
      <p:sp>
        <p:nvSpPr>
          <p:cNvPr id="35" name="テキスト ボックス 34">
            <a:extLst>
              <a:ext uri="{FF2B5EF4-FFF2-40B4-BE49-F238E27FC236}">
                <a16:creationId xmlns:a16="http://schemas.microsoft.com/office/drawing/2014/main" id="{B810DF51-DA2A-C6E2-C24E-B4359745DDC7}"/>
              </a:ext>
            </a:extLst>
          </p:cNvPr>
          <p:cNvSpPr txBox="1"/>
          <p:nvPr/>
        </p:nvSpPr>
        <p:spPr>
          <a:xfrm>
            <a:off x="6430841" y="4589678"/>
            <a:ext cx="973019" cy="369332"/>
          </a:xfrm>
          <a:prstGeom prst="rect">
            <a:avLst/>
          </a:prstGeom>
          <a:noFill/>
        </p:spPr>
        <p:txBody>
          <a:bodyPr wrap="square" rtlCol="0">
            <a:spAutoFit/>
          </a:bodyPr>
          <a:lstStyle/>
          <a:p>
            <a:r>
              <a:rPr kumimoji="1" lang="ja-JP" altLang="en-US" b="1" dirty="0">
                <a:solidFill>
                  <a:srgbClr val="888888"/>
                </a:solidFill>
                <a:latin typeface="UD デジタル 教科書体 NP-R" panose="02020400000000000000" pitchFamily="18" charset="-128"/>
                <a:ea typeface="UD デジタル 教科書体 NP-R" panose="02020400000000000000" pitchFamily="18" charset="-128"/>
              </a:rPr>
              <a:t>公開鍵</a:t>
            </a:r>
          </a:p>
        </p:txBody>
      </p:sp>
      <p:sp>
        <p:nvSpPr>
          <p:cNvPr id="36" name="テキスト ボックス 35">
            <a:extLst>
              <a:ext uri="{FF2B5EF4-FFF2-40B4-BE49-F238E27FC236}">
                <a16:creationId xmlns:a16="http://schemas.microsoft.com/office/drawing/2014/main" id="{D46D8BBF-4C34-F43B-D0AF-07A849C13308}"/>
              </a:ext>
            </a:extLst>
          </p:cNvPr>
          <p:cNvSpPr txBox="1"/>
          <p:nvPr/>
        </p:nvSpPr>
        <p:spPr>
          <a:xfrm>
            <a:off x="7606092" y="4350546"/>
            <a:ext cx="973019" cy="369332"/>
          </a:xfrm>
          <a:prstGeom prst="rect">
            <a:avLst/>
          </a:prstGeom>
          <a:noFill/>
        </p:spPr>
        <p:txBody>
          <a:bodyPr wrap="square" rtlCol="0">
            <a:spAutoFit/>
          </a:bodyPr>
          <a:lstStyle/>
          <a:p>
            <a:r>
              <a:rPr kumimoji="1" lang="ja-JP" altLang="en-US" b="1" dirty="0">
                <a:solidFill>
                  <a:srgbClr val="888888"/>
                </a:solidFill>
                <a:latin typeface="UD デジタル 教科書体 NP-R" panose="02020400000000000000" pitchFamily="18" charset="-128"/>
                <a:ea typeface="UD デジタル 教科書体 NP-R" panose="02020400000000000000" pitchFamily="18" charset="-128"/>
              </a:rPr>
              <a:t>復号化</a:t>
            </a:r>
          </a:p>
        </p:txBody>
      </p:sp>
    </p:spTree>
    <p:extLst>
      <p:ext uri="{BB962C8B-B14F-4D97-AF65-F5344CB8AC3E}">
        <p14:creationId xmlns:p14="http://schemas.microsoft.com/office/powerpoint/2010/main" val="2128834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2E562A5-BFD7-7B29-741D-DFAD8F90BE93}"/>
              </a:ext>
            </a:extLst>
          </p:cNvPr>
          <p:cNvSpPr txBox="1"/>
          <p:nvPr/>
        </p:nvSpPr>
        <p:spPr>
          <a:xfrm>
            <a:off x="171450" y="257175"/>
            <a:ext cx="5519460" cy="584775"/>
          </a:xfrm>
          <a:prstGeom prst="rect">
            <a:avLst/>
          </a:prstGeom>
          <a:noFill/>
        </p:spPr>
        <p:txBody>
          <a:bodyPr wrap="none" rtlCol="0">
            <a:spAutoFit/>
          </a:bodyPr>
          <a:lstStyle/>
          <a:p>
            <a:r>
              <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ブロックチェーンの技術要素</a:t>
            </a:r>
          </a:p>
        </p:txBody>
      </p:sp>
      <p:sp>
        <p:nvSpPr>
          <p:cNvPr id="7" name="テキスト ボックス 6">
            <a:extLst>
              <a:ext uri="{FF2B5EF4-FFF2-40B4-BE49-F238E27FC236}">
                <a16:creationId xmlns:a16="http://schemas.microsoft.com/office/drawing/2014/main" id="{B1A4CD89-21E8-0C4A-39DC-7E5E221632CE}"/>
              </a:ext>
            </a:extLst>
          </p:cNvPr>
          <p:cNvSpPr txBox="1"/>
          <p:nvPr/>
        </p:nvSpPr>
        <p:spPr>
          <a:xfrm>
            <a:off x="226572" y="1069445"/>
            <a:ext cx="5509842"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電子署名 ～真正性を証明する技術～</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cxnSp>
        <p:nvCxnSpPr>
          <p:cNvPr id="9" name="直線コネクタ 8">
            <a:extLst>
              <a:ext uri="{FF2B5EF4-FFF2-40B4-BE49-F238E27FC236}">
                <a16:creationId xmlns:a16="http://schemas.microsoft.com/office/drawing/2014/main" id="{94E8CEC8-1225-FA3F-CB78-EB8F44F4BE45}"/>
              </a:ext>
            </a:extLst>
          </p:cNvPr>
          <p:cNvCxnSpPr/>
          <p:nvPr/>
        </p:nvCxnSpPr>
        <p:spPr>
          <a:xfrm>
            <a:off x="254318" y="841950"/>
            <a:ext cx="11487150" cy="0"/>
          </a:xfrm>
          <a:prstGeom prst="line">
            <a:avLst/>
          </a:prstGeom>
          <a:ln w="60325">
            <a:gradFill flip="none" rotWithShape="1">
              <a:gsLst>
                <a:gs pos="0">
                  <a:schemeClr val="bg1">
                    <a:lumMod val="65000"/>
                  </a:schemeClr>
                </a:gs>
                <a:gs pos="100000">
                  <a:srgbClr val="333F5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BC8D3370-5582-C82B-9E31-A17293DCAE47}"/>
              </a:ext>
            </a:extLst>
          </p:cNvPr>
          <p:cNvSpPr txBox="1"/>
          <p:nvPr/>
        </p:nvSpPr>
        <p:spPr>
          <a:xfrm>
            <a:off x="577192" y="1531110"/>
            <a:ext cx="10908356" cy="369332"/>
          </a:xfrm>
          <a:prstGeom prst="rect">
            <a:avLst/>
          </a:prstGeom>
          <a:noFill/>
        </p:spPr>
        <p:txBody>
          <a:bodyPr wrap="square" rtlCol="0">
            <a:spAutoFit/>
          </a:bodyPr>
          <a:lstStyle/>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・「公開鍵暗号方式」と「一方向性ハッシュ」を組合わせて、以下のような電子署名検証が可能となる。</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2" name="四角形: 角を丸くする 1">
            <a:extLst>
              <a:ext uri="{FF2B5EF4-FFF2-40B4-BE49-F238E27FC236}">
                <a16:creationId xmlns:a16="http://schemas.microsoft.com/office/drawing/2014/main" id="{515458C1-4089-933C-1C6E-9FC415D3E9D4}"/>
              </a:ext>
            </a:extLst>
          </p:cNvPr>
          <p:cNvSpPr/>
          <p:nvPr/>
        </p:nvSpPr>
        <p:spPr>
          <a:xfrm>
            <a:off x="605102" y="2133818"/>
            <a:ext cx="11086394" cy="3671707"/>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 name="Picture 8">
            <a:extLst>
              <a:ext uri="{FF2B5EF4-FFF2-40B4-BE49-F238E27FC236}">
                <a16:creationId xmlns:a16="http://schemas.microsoft.com/office/drawing/2014/main" id="{3088C8F4-9182-33F8-C9D9-4826588D77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253" y="1918088"/>
            <a:ext cx="1343026" cy="13430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BBF8B563-A309-AAE5-1704-B321A9CAFCEB}"/>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541644" y="1867003"/>
            <a:ext cx="1343026" cy="1343026"/>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CEA0765E-73D0-D4A5-0751-23398017CBFC}"/>
              </a:ext>
            </a:extLst>
          </p:cNvPr>
          <p:cNvSpPr txBox="1"/>
          <p:nvPr/>
        </p:nvSpPr>
        <p:spPr>
          <a:xfrm>
            <a:off x="1181659" y="4096551"/>
            <a:ext cx="582471" cy="461665"/>
          </a:xfrm>
          <a:prstGeom prst="rect">
            <a:avLst/>
          </a:prstGeom>
          <a:noFill/>
        </p:spPr>
        <p:txBody>
          <a:bodyPr wrap="square" rtlCol="0">
            <a:spAutoFit/>
          </a:bodyPr>
          <a:lstStyle/>
          <a:p>
            <a:r>
              <a:rPr kumimoji="1" lang="ja-JP" altLang="en-US" sz="2400" dirty="0">
                <a:solidFill>
                  <a:schemeClr val="bg1"/>
                </a:solidFill>
              </a:rPr>
              <a:t>🔑</a:t>
            </a:r>
          </a:p>
        </p:txBody>
      </p:sp>
      <p:sp>
        <p:nvSpPr>
          <p:cNvPr id="15" name="四角形: 角を丸くする 14">
            <a:extLst>
              <a:ext uri="{FF2B5EF4-FFF2-40B4-BE49-F238E27FC236}">
                <a16:creationId xmlns:a16="http://schemas.microsoft.com/office/drawing/2014/main" id="{10853B56-D4C9-23E4-43E5-17507D5F9D4B}"/>
              </a:ext>
            </a:extLst>
          </p:cNvPr>
          <p:cNvSpPr/>
          <p:nvPr/>
        </p:nvSpPr>
        <p:spPr>
          <a:xfrm>
            <a:off x="1376667" y="2364370"/>
            <a:ext cx="1768980" cy="452927"/>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I'm Alice.</a:t>
            </a:r>
            <a:endParaRPr kumimoji="1" lang="ja-JP" altLang="en-US" dirty="0"/>
          </a:p>
        </p:txBody>
      </p:sp>
      <p:cxnSp>
        <p:nvCxnSpPr>
          <p:cNvPr id="18" name="直線コネクタ 17">
            <a:extLst>
              <a:ext uri="{FF2B5EF4-FFF2-40B4-BE49-F238E27FC236}">
                <a16:creationId xmlns:a16="http://schemas.microsoft.com/office/drawing/2014/main" id="{FFB99A10-BD9D-4CBA-7A2F-5A32D63F34D0}"/>
              </a:ext>
            </a:extLst>
          </p:cNvPr>
          <p:cNvCxnSpPr>
            <a:cxnSpLocks/>
          </p:cNvCxnSpPr>
          <p:nvPr/>
        </p:nvCxnSpPr>
        <p:spPr>
          <a:xfrm>
            <a:off x="2208008" y="4018330"/>
            <a:ext cx="0" cy="907675"/>
          </a:xfrm>
          <a:prstGeom prst="line">
            <a:avLst/>
          </a:prstGeom>
          <a:ln w="76200">
            <a:solidFill>
              <a:schemeClr val="accent1">
                <a:lumMod val="50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23" name="テキスト ボックス 22">
            <a:extLst>
              <a:ext uri="{FF2B5EF4-FFF2-40B4-BE49-F238E27FC236}">
                <a16:creationId xmlns:a16="http://schemas.microsoft.com/office/drawing/2014/main" id="{E494C51E-38DF-12D1-168C-59D471CF9A86}"/>
              </a:ext>
            </a:extLst>
          </p:cNvPr>
          <p:cNvSpPr txBox="1"/>
          <p:nvPr/>
        </p:nvSpPr>
        <p:spPr>
          <a:xfrm>
            <a:off x="1083111" y="4537545"/>
            <a:ext cx="973019" cy="369331"/>
          </a:xfrm>
          <a:prstGeom prst="rect">
            <a:avLst/>
          </a:prstGeom>
          <a:noFill/>
        </p:spPr>
        <p:txBody>
          <a:bodyPr wrap="square" rtlCol="0">
            <a:spAutoFit/>
          </a:bodyPr>
          <a:lstStyle/>
          <a:p>
            <a:r>
              <a:rPr kumimoji="1" lang="ja-JP" altLang="en-US" b="1" dirty="0">
                <a:solidFill>
                  <a:srgbClr val="888888"/>
                </a:solidFill>
                <a:latin typeface="UD デジタル 教科書体 NP-R" panose="02020400000000000000" pitchFamily="18" charset="-128"/>
                <a:ea typeface="UD デジタル 教科書体 NP-R" panose="02020400000000000000" pitchFamily="18" charset="-128"/>
              </a:rPr>
              <a:t>秘密鍵</a:t>
            </a:r>
          </a:p>
        </p:txBody>
      </p:sp>
      <p:sp>
        <p:nvSpPr>
          <p:cNvPr id="27" name="四角形: 角を丸くする 26">
            <a:extLst>
              <a:ext uri="{FF2B5EF4-FFF2-40B4-BE49-F238E27FC236}">
                <a16:creationId xmlns:a16="http://schemas.microsoft.com/office/drawing/2014/main" id="{393B629C-7101-53A8-73EB-A1409061BB6D}"/>
              </a:ext>
            </a:extLst>
          </p:cNvPr>
          <p:cNvSpPr/>
          <p:nvPr/>
        </p:nvSpPr>
        <p:spPr>
          <a:xfrm>
            <a:off x="1317640" y="4990804"/>
            <a:ext cx="1768980" cy="452927"/>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a:t>
            </a:r>
          </a:p>
        </p:txBody>
      </p:sp>
      <p:sp>
        <p:nvSpPr>
          <p:cNvPr id="28" name="テキスト ボックス 27">
            <a:extLst>
              <a:ext uri="{FF2B5EF4-FFF2-40B4-BE49-F238E27FC236}">
                <a16:creationId xmlns:a16="http://schemas.microsoft.com/office/drawing/2014/main" id="{6E5423D8-94F9-5CB5-9B49-6A7B62FF9B65}"/>
              </a:ext>
            </a:extLst>
          </p:cNvPr>
          <p:cNvSpPr txBox="1"/>
          <p:nvPr/>
        </p:nvSpPr>
        <p:spPr>
          <a:xfrm>
            <a:off x="2258362" y="4298413"/>
            <a:ext cx="973019" cy="369332"/>
          </a:xfrm>
          <a:prstGeom prst="rect">
            <a:avLst/>
          </a:prstGeom>
          <a:noFill/>
        </p:spPr>
        <p:txBody>
          <a:bodyPr wrap="square" rtlCol="0">
            <a:spAutoFit/>
          </a:bodyPr>
          <a:lstStyle/>
          <a:p>
            <a:r>
              <a:rPr kumimoji="1" lang="ja-JP" altLang="en-US" b="1" dirty="0">
                <a:solidFill>
                  <a:srgbClr val="888888"/>
                </a:solidFill>
                <a:latin typeface="UD デジタル 教科書体 NP-R" panose="02020400000000000000" pitchFamily="18" charset="-128"/>
                <a:ea typeface="UD デジタル 教科書体 NP-R" panose="02020400000000000000" pitchFamily="18" charset="-128"/>
              </a:rPr>
              <a:t>暗号化</a:t>
            </a:r>
          </a:p>
        </p:txBody>
      </p:sp>
      <p:sp>
        <p:nvSpPr>
          <p:cNvPr id="30" name="四角形: 角を丸くする 29">
            <a:extLst>
              <a:ext uri="{FF2B5EF4-FFF2-40B4-BE49-F238E27FC236}">
                <a16:creationId xmlns:a16="http://schemas.microsoft.com/office/drawing/2014/main" id="{1E9F910F-EC73-9E3F-5EDB-655AD208960A}"/>
              </a:ext>
            </a:extLst>
          </p:cNvPr>
          <p:cNvSpPr/>
          <p:nvPr/>
        </p:nvSpPr>
        <p:spPr>
          <a:xfrm>
            <a:off x="9146248" y="4593036"/>
            <a:ext cx="1768980" cy="452927"/>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Fdecb</a:t>
            </a:r>
            <a:r>
              <a:rPr kumimoji="1" lang="en-US" altLang="ja-JP" dirty="0"/>
              <a:t>…330</a:t>
            </a:r>
            <a:endParaRPr kumimoji="1" lang="ja-JP" altLang="en-US" dirty="0"/>
          </a:p>
        </p:txBody>
      </p:sp>
      <p:cxnSp>
        <p:nvCxnSpPr>
          <p:cNvPr id="31" name="直線コネクタ 30">
            <a:extLst>
              <a:ext uri="{FF2B5EF4-FFF2-40B4-BE49-F238E27FC236}">
                <a16:creationId xmlns:a16="http://schemas.microsoft.com/office/drawing/2014/main" id="{8D5B0575-239E-7085-F2F2-0B3BF642D36F}"/>
              </a:ext>
            </a:extLst>
          </p:cNvPr>
          <p:cNvCxnSpPr>
            <a:cxnSpLocks/>
          </p:cNvCxnSpPr>
          <p:nvPr/>
        </p:nvCxnSpPr>
        <p:spPr>
          <a:xfrm>
            <a:off x="10030738" y="3620904"/>
            <a:ext cx="0" cy="907675"/>
          </a:xfrm>
          <a:prstGeom prst="line">
            <a:avLst/>
          </a:prstGeom>
          <a:ln w="76200">
            <a:solidFill>
              <a:schemeClr val="accent1">
                <a:lumMod val="50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33" name="テキスト ボックス 32">
            <a:extLst>
              <a:ext uri="{FF2B5EF4-FFF2-40B4-BE49-F238E27FC236}">
                <a16:creationId xmlns:a16="http://schemas.microsoft.com/office/drawing/2014/main" id="{435090A8-74D3-9D18-C21A-7BA8ED3B96BD}"/>
              </a:ext>
            </a:extLst>
          </p:cNvPr>
          <p:cNvSpPr txBox="1"/>
          <p:nvPr/>
        </p:nvSpPr>
        <p:spPr>
          <a:xfrm>
            <a:off x="9113452" y="3609998"/>
            <a:ext cx="582471" cy="707886"/>
          </a:xfrm>
          <a:prstGeom prst="rect">
            <a:avLst/>
          </a:prstGeom>
          <a:noFill/>
        </p:spPr>
        <p:txBody>
          <a:bodyPr wrap="square" rtlCol="0">
            <a:spAutoFit/>
          </a:bodyPr>
          <a:lstStyle/>
          <a:p>
            <a:r>
              <a:rPr kumimoji="1" lang="ja-JP" altLang="en-US" sz="4000" b="1" dirty="0">
                <a:solidFill>
                  <a:schemeClr val="accent4"/>
                </a:solidFill>
              </a:rPr>
              <a:t>🗝</a:t>
            </a:r>
          </a:p>
        </p:txBody>
      </p:sp>
      <p:sp>
        <p:nvSpPr>
          <p:cNvPr id="35" name="テキスト ボックス 34">
            <a:extLst>
              <a:ext uri="{FF2B5EF4-FFF2-40B4-BE49-F238E27FC236}">
                <a16:creationId xmlns:a16="http://schemas.microsoft.com/office/drawing/2014/main" id="{B810DF51-DA2A-C6E2-C24E-B4359745DDC7}"/>
              </a:ext>
            </a:extLst>
          </p:cNvPr>
          <p:cNvSpPr txBox="1"/>
          <p:nvPr/>
        </p:nvSpPr>
        <p:spPr>
          <a:xfrm>
            <a:off x="9039458" y="4197917"/>
            <a:ext cx="973019" cy="369332"/>
          </a:xfrm>
          <a:prstGeom prst="rect">
            <a:avLst/>
          </a:prstGeom>
          <a:noFill/>
        </p:spPr>
        <p:txBody>
          <a:bodyPr wrap="square" rtlCol="0">
            <a:spAutoFit/>
          </a:bodyPr>
          <a:lstStyle/>
          <a:p>
            <a:r>
              <a:rPr kumimoji="1" lang="ja-JP" altLang="en-US" b="1" dirty="0">
                <a:solidFill>
                  <a:srgbClr val="888888"/>
                </a:solidFill>
                <a:latin typeface="UD デジタル 教科書体 NP-R" panose="02020400000000000000" pitchFamily="18" charset="-128"/>
                <a:ea typeface="UD デジタル 教科書体 NP-R" panose="02020400000000000000" pitchFamily="18" charset="-128"/>
              </a:rPr>
              <a:t>公開鍵</a:t>
            </a:r>
          </a:p>
        </p:txBody>
      </p:sp>
      <p:sp>
        <p:nvSpPr>
          <p:cNvPr id="36" name="テキスト ボックス 35">
            <a:extLst>
              <a:ext uri="{FF2B5EF4-FFF2-40B4-BE49-F238E27FC236}">
                <a16:creationId xmlns:a16="http://schemas.microsoft.com/office/drawing/2014/main" id="{D46D8BBF-4C34-F43B-D0AF-07A849C13308}"/>
              </a:ext>
            </a:extLst>
          </p:cNvPr>
          <p:cNvSpPr txBox="1"/>
          <p:nvPr/>
        </p:nvSpPr>
        <p:spPr>
          <a:xfrm>
            <a:off x="10186321" y="3958785"/>
            <a:ext cx="973019" cy="369332"/>
          </a:xfrm>
          <a:prstGeom prst="rect">
            <a:avLst/>
          </a:prstGeom>
          <a:noFill/>
        </p:spPr>
        <p:txBody>
          <a:bodyPr wrap="square" rtlCol="0">
            <a:spAutoFit/>
          </a:bodyPr>
          <a:lstStyle/>
          <a:p>
            <a:r>
              <a:rPr kumimoji="1" lang="ja-JP" altLang="en-US" b="1" dirty="0">
                <a:solidFill>
                  <a:srgbClr val="888888"/>
                </a:solidFill>
                <a:latin typeface="UD デジタル 教科書体 NP-R" panose="02020400000000000000" pitchFamily="18" charset="-128"/>
                <a:ea typeface="UD デジタル 教科書体 NP-R" panose="02020400000000000000" pitchFamily="18" charset="-128"/>
              </a:rPr>
              <a:t>復号化</a:t>
            </a:r>
          </a:p>
        </p:txBody>
      </p:sp>
      <p:cxnSp>
        <p:nvCxnSpPr>
          <p:cNvPr id="6" name="直線コネクタ 5">
            <a:extLst>
              <a:ext uri="{FF2B5EF4-FFF2-40B4-BE49-F238E27FC236}">
                <a16:creationId xmlns:a16="http://schemas.microsoft.com/office/drawing/2014/main" id="{1B03A0FC-6052-992A-24CD-C55DB9825CAB}"/>
              </a:ext>
            </a:extLst>
          </p:cNvPr>
          <p:cNvCxnSpPr>
            <a:cxnSpLocks/>
          </p:cNvCxnSpPr>
          <p:nvPr/>
        </p:nvCxnSpPr>
        <p:spPr>
          <a:xfrm>
            <a:off x="2224680" y="2887351"/>
            <a:ext cx="0" cy="557341"/>
          </a:xfrm>
          <a:prstGeom prst="line">
            <a:avLst/>
          </a:prstGeom>
          <a:ln w="76200">
            <a:solidFill>
              <a:schemeClr val="accent1">
                <a:lumMod val="50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テキスト ボックス 9">
            <a:extLst>
              <a:ext uri="{FF2B5EF4-FFF2-40B4-BE49-F238E27FC236}">
                <a16:creationId xmlns:a16="http://schemas.microsoft.com/office/drawing/2014/main" id="{71B29BA3-F67D-B865-2998-95E036C0357A}"/>
              </a:ext>
            </a:extLst>
          </p:cNvPr>
          <p:cNvSpPr txBox="1"/>
          <p:nvPr/>
        </p:nvSpPr>
        <p:spPr>
          <a:xfrm>
            <a:off x="2312230" y="2947122"/>
            <a:ext cx="1166174" cy="369332"/>
          </a:xfrm>
          <a:prstGeom prst="rect">
            <a:avLst/>
          </a:prstGeom>
          <a:noFill/>
        </p:spPr>
        <p:txBody>
          <a:bodyPr wrap="square" rtlCol="0">
            <a:spAutoFit/>
          </a:bodyPr>
          <a:lstStyle/>
          <a:p>
            <a:r>
              <a:rPr kumimoji="1" lang="en-US" altLang="ja-JP" b="1" dirty="0">
                <a:solidFill>
                  <a:srgbClr val="888888"/>
                </a:solidFill>
                <a:latin typeface="UD デジタル 教科書体 NP-R" panose="02020400000000000000" pitchFamily="18" charset="-128"/>
                <a:ea typeface="UD デジタル 教科書体 NP-R" panose="02020400000000000000" pitchFamily="18" charset="-128"/>
              </a:rPr>
              <a:t>Hashed</a:t>
            </a:r>
            <a:endParaRPr kumimoji="1" lang="ja-JP" altLang="en-US" b="1" dirty="0">
              <a:solidFill>
                <a:srgbClr val="888888"/>
              </a:solidFill>
              <a:latin typeface="UD デジタル 教科書体 NP-R" panose="02020400000000000000" pitchFamily="18" charset="-128"/>
              <a:ea typeface="UD デジタル 教科書体 NP-R" panose="02020400000000000000" pitchFamily="18" charset="-128"/>
            </a:endParaRPr>
          </a:p>
        </p:txBody>
      </p:sp>
      <p:sp>
        <p:nvSpPr>
          <p:cNvPr id="11" name="四角形: 角を丸くする 10">
            <a:extLst>
              <a:ext uri="{FF2B5EF4-FFF2-40B4-BE49-F238E27FC236}">
                <a16:creationId xmlns:a16="http://schemas.microsoft.com/office/drawing/2014/main" id="{0B032346-29AF-7540-0452-48826AC4BB72}"/>
              </a:ext>
            </a:extLst>
          </p:cNvPr>
          <p:cNvSpPr/>
          <p:nvPr/>
        </p:nvSpPr>
        <p:spPr>
          <a:xfrm>
            <a:off x="1352984" y="3511403"/>
            <a:ext cx="1768980" cy="452927"/>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Fdecb</a:t>
            </a:r>
            <a:r>
              <a:rPr kumimoji="1" lang="en-US" altLang="ja-JP" dirty="0"/>
              <a:t>…330</a:t>
            </a:r>
            <a:endParaRPr kumimoji="1" lang="ja-JP" altLang="en-US" dirty="0"/>
          </a:p>
        </p:txBody>
      </p:sp>
      <p:sp>
        <p:nvSpPr>
          <p:cNvPr id="12" name="テキスト ボックス 11">
            <a:extLst>
              <a:ext uri="{FF2B5EF4-FFF2-40B4-BE49-F238E27FC236}">
                <a16:creationId xmlns:a16="http://schemas.microsoft.com/office/drawing/2014/main" id="{B739719F-2FE1-C66F-C470-E89D067A6A47}"/>
              </a:ext>
            </a:extLst>
          </p:cNvPr>
          <p:cNvSpPr txBox="1"/>
          <p:nvPr/>
        </p:nvSpPr>
        <p:spPr>
          <a:xfrm>
            <a:off x="2700719" y="4957558"/>
            <a:ext cx="973019" cy="369332"/>
          </a:xfrm>
          <a:prstGeom prst="rect">
            <a:avLst/>
          </a:prstGeom>
          <a:noFill/>
        </p:spPr>
        <p:txBody>
          <a:bodyPr wrap="square" rtlCol="0">
            <a:spAutoFit/>
          </a:bodyPr>
          <a:lstStyle/>
          <a:p>
            <a:r>
              <a:rPr kumimoji="1" lang="ja-JP" altLang="en-US" b="1" dirty="0">
                <a:solidFill>
                  <a:srgbClr val="002060"/>
                </a:solidFill>
                <a:latin typeface="UD デジタル 教科書体 NP-R" panose="02020400000000000000" pitchFamily="18" charset="-128"/>
                <a:ea typeface="UD デジタル 教科書体 NP-R" panose="02020400000000000000" pitchFamily="18" charset="-128"/>
              </a:rPr>
              <a:t>🖋</a:t>
            </a:r>
          </a:p>
        </p:txBody>
      </p:sp>
      <p:sp>
        <p:nvSpPr>
          <p:cNvPr id="16" name="四角形: 角を丸くする 15">
            <a:extLst>
              <a:ext uri="{FF2B5EF4-FFF2-40B4-BE49-F238E27FC236}">
                <a16:creationId xmlns:a16="http://schemas.microsoft.com/office/drawing/2014/main" id="{E60BC3B0-9448-0438-F013-E3E86217662C}"/>
              </a:ext>
            </a:extLst>
          </p:cNvPr>
          <p:cNvSpPr/>
          <p:nvPr/>
        </p:nvSpPr>
        <p:spPr>
          <a:xfrm>
            <a:off x="4060097" y="2360979"/>
            <a:ext cx="1768980" cy="1150424"/>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t>I'm Alice.</a:t>
            </a:r>
            <a:endParaRPr kumimoji="1" lang="ja-JP" altLang="en-US" dirty="0"/>
          </a:p>
        </p:txBody>
      </p:sp>
      <p:sp>
        <p:nvSpPr>
          <p:cNvPr id="19" name="四角形: 角を丸くする 18">
            <a:extLst>
              <a:ext uri="{FF2B5EF4-FFF2-40B4-BE49-F238E27FC236}">
                <a16:creationId xmlns:a16="http://schemas.microsoft.com/office/drawing/2014/main" id="{4BD5F01F-0E1D-3563-50CE-82D8CD3DD5B8}"/>
              </a:ext>
            </a:extLst>
          </p:cNvPr>
          <p:cNvSpPr/>
          <p:nvPr/>
        </p:nvSpPr>
        <p:spPr>
          <a:xfrm>
            <a:off x="4057463" y="3065591"/>
            <a:ext cx="1768980" cy="452927"/>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a:t>
            </a:r>
          </a:p>
        </p:txBody>
      </p:sp>
      <p:sp>
        <p:nvSpPr>
          <p:cNvPr id="20" name="テキスト ボックス 19">
            <a:extLst>
              <a:ext uri="{FF2B5EF4-FFF2-40B4-BE49-F238E27FC236}">
                <a16:creationId xmlns:a16="http://schemas.microsoft.com/office/drawing/2014/main" id="{2AEDC920-CAE9-5357-D668-5F39716CE979}"/>
              </a:ext>
            </a:extLst>
          </p:cNvPr>
          <p:cNvSpPr txBox="1"/>
          <p:nvPr/>
        </p:nvSpPr>
        <p:spPr>
          <a:xfrm>
            <a:off x="5440542" y="3032345"/>
            <a:ext cx="973019" cy="369332"/>
          </a:xfrm>
          <a:prstGeom prst="rect">
            <a:avLst/>
          </a:prstGeom>
          <a:noFill/>
        </p:spPr>
        <p:txBody>
          <a:bodyPr wrap="square" rtlCol="0">
            <a:spAutoFit/>
          </a:bodyPr>
          <a:lstStyle/>
          <a:p>
            <a:r>
              <a:rPr kumimoji="1" lang="ja-JP" altLang="en-US" b="1" dirty="0">
                <a:solidFill>
                  <a:srgbClr val="002060"/>
                </a:solidFill>
                <a:latin typeface="UD デジタル 教科書体 NP-R" panose="02020400000000000000" pitchFamily="18" charset="-128"/>
                <a:ea typeface="UD デジタル 教科書体 NP-R" panose="02020400000000000000" pitchFamily="18" charset="-128"/>
              </a:rPr>
              <a:t>🖋</a:t>
            </a:r>
          </a:p>
        </p:txBody>
      </p:sp>
      <p:sp>
        <p:nvSpPr>
          <p:cNvPr id="21" name="テキスト ボックス 20">
            <a:extLst>
              <a:ext uri="{FF2B5EF4-FFF2-40B4-BE49-F238E27FC236}">
                <a16:creationId xmlns:a16="http://schemas.microsoft.com/office/drawing/2014/main" id="{BD4A3384-BFE3-779C-C6F5-E204130C0714}"/>
              </a:ext>
            </a:extLst>
          </p:cNvPr>
          <p:cNvSpPr txBox="1"/>
          <p:nvPr/>
        </p:nvSpPr>
        <p:spPr>
          <a:xfrm>
            <a:off x="2526827" y="5441351"/>
            <a:ext cx="1262051" cy="369332"/>
          </a:xfrm>
          <a:prstGeom prst="rect">
            <a:avLst/>
          </a:prstGeom>
          <a:noFill/>
        </p:spPr>
        <p:txBody>
          <a:bodyPr wrap="square" rtlCol="0">
            <a:spAutoFit/>
          </a:bodyPr>
          <a:lstStyle/>
          <a:p>
            <a:r>
              <a:rPr kumimoji="1" lang="ja-JP" altLang="en-US" b="1" dirty="0">
                <a:solidFill>
                  <a:srgbClr val="002060"/>
                </a:solidFill>
                <a:latin typeface="UD デジタル 教科書体 NP-R" panose="02020400000000000000" pitchFamily="18" charset="-128"/>
                <a:ea typeface="UD デジタル 教科書体 NP-R" panose="02020400000000000000" pitchFamily="18" charset="-128"/>
              </a:rPr>
              <a:t>電子署名</a:t>
            </a:r>
          </a:p>
        </p:txBody>
      </p:sp>
      <p:cxnSp>
        <p:nvCxnSpPr>
          <p:cNvPr id="22" name="直線コネクタ 21">
            <a:extLst>
              <a:ext uri="{FF2B5EF4-FFF2-40B4-BE49-F238E27FC236}">
                <a16:creationId xmlns:a16="http://schemas.microsoft.com/office/drawing/2014/main" id="{54FB0E61-FB58-DA0E-60F0-0B92EBF17955}"/>
              </a:ext>
            </a:extLst>
          </p:cNvPr>
          <p:cNvCxnSpPr>
            <a:cxnSpLocks/>
          </p:cNvCxnSpPr>
          <p:nvPr/>
        </p:nvCxnSpPr>
        <p:spPr>
          <a:xfrm rot="16200000">
            <a:off x="3593221" y="2377909"/>
            <a:ext cx="0" cy="557341"/>
          </a:xfrm>
          <a:prstGeom prst="line">
            <a:avLst/>
          </a:prstGeom>
          <a:ln w="76200">
            <a:solidFill>
              <a:schemeClr val="accent1">
                <a:lumMod val="50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24" name="直線コネクタ 23">
            <a:extLst>
              <a:ext uri="{FF2B5EF4-FFF2-40B4-BE49-F238E27FC236}">
                <a16:creationId xmlns:a16="http://schemas.microsoft.com/office/drawing/2014/main" id="{E46FD998-B2B7-4EFF-57DD-C9A6E01C399D}"/>
              </a:ext>
            </a:extLst>
          </p:cNvPr>
          <p:cNvCxnSpPr>
            <a:cxnSpLocks/>
          </p:cNvCxnSpPr>
          <p:nvPr/>
        </p:nvCxnSpPr>
        <p:spPr>
          <a:xfrm flipV="1">
            <a:off x="3311042" y="3656142"/>
            <a:ext cx="746421" cy="1429733"/>
          </a:xfrm>
          <a:prstGeom prst="line">
            <a:avLst/>
          </a:prstGeom>
          <a:ln w="76200">
            <a:solidFill>
              <a:schemeClr val="accent1">
                <a:lumMod val="50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26" name="テキスト ボックス 25">
            <a:extLst>
              <a:ext uri="{FF2B5EF4-FFF2-40B4-BE49-F238E27FC236}">
                <a16:creationId xmlns:a16="http://schemas.microsoft.com/office/drawing/2014/main" id="{6A7E8801-CEE7-F1E5-A53F-8A7EA20D152D}"/>
              </a:ext>
            </a:extLst>
          </p:cNvPr>
          <p:cNvSpPr txBox="1"/>
          <p:nvPr/>
        </p:nvSpPr>
        <p:spPr>
          <a:xfrm>
            <a:off x="4438515" y="3527487"/>
            <a:ext cx="1604045" cy="646331"/>
          </a:xfrm>
          <a:prstGeom prst="rect">
            <a:avLst/>
          </a:prstGeom>
          <a:noFill/>
        </p:spPr>
        <p:txBody>
          <a:bodyPr wrap="square" rtlCol="0">
            <a:spAutoFit/>
          </a:bodyPr>
          <a:lstStyle/>
          <a:p>
            <a:r>
              <a:rPr kumimoji="1" lang="ja-JP" altLang="en-US" b="1" dirty="0">
                <a:solidFill>
                  <a:srgbClr val="002060"/>
                </a:solidFill>
                <a:latin typeface="UD デジタル 教科書体 NP-R" panose="02020400000000000000" pitchFamily="18" charset="-128"/>
                <a:ea typeface="UD デジタル 教科書体 NP-R" panose="02020400000000000000" pitchFamily="18" charset="-128"/>
              </a:rPr>
              <a:t>電子署名付き</a:t>
            </a:r>
            <a:endParaRPr kumimoji="1" lang="en-US" altLang="ja-JP" b="1" dirty="0">
              <a:solidFill>
                <a:srgbClr val="002060"/>
              </a:solidFill>
              <a:latin typeface="UD デジタル 教科書体 NP-R" panose="02020400000000000000" pitchFamily="18" charset="-128"/>
              <a:ea typeface="UD デジタル 教科書体 NP-R" panose="02020400000000000000" pitchFamily="18" charset="-128"/>
            </a:endParaRPr>
          </a:p>
          <a:p>
            <a:r>
              <a:rPr kumimoji="1" lang="ja-JP" altLang="en-US" b="1" dirty="0">
                <a:solidFill>
                  <a:srgbClr val="002060"/>
                </a:solidFill>
                <a:latin typeface="UD デジタル 教科書体 NP-R" panose="02020400000000000000" pitchFamily="18" charset="-128"/>
                <a:ea typeface="UD デジタル 教科書体 NP-R" panose="02020400000000000000" pitchFamily="18" charset="-128"/>
              </a:rPr>
              <a:t>文書</a:t>
            </a:r>
          </a:p>
        </p:txBody>
      </p:sp>
      <p:sp>
        <p:nvSpPr>
          <p:cNvPr id="37" name="四角形: 角を丸くする 36">
            <a:extLst>
              <a:ext uri="{FF2B5EF4-FFF2-40B4-BE49-F238E27FC236}">
                <a16:creationId xmlns:a16="http://schemas.microsoft.com/office/drawing/2014/main" id="{FFC203EF-4BFD-65CB-3307-1E6783F81E29}"/>
              </a:ext>
            </a:extLst>
          </p:cNvPr>
          <p:cNvSpPr/>
          <p:nvPr/>
        </p:nvSpPr>
        <p:spPr>
          <a:xfrm>
            <a:off x="6865842" y="2385682"/>
            <a:ext cx="1768980" cy="1150424"/>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t>I'm Alice.</a:t>
            </a:r>
            <a:endParaRPr kumimoji="1" lang="ja-JP" altLang="en-US" dirty="0"/>
          </a:p>
        </p:txBody>
      </p:sp>
      <p:sp>
        <p:nvSpPr>
          <p:cNvPr id="38" name="四角形: 角を丸くする 37">
            <a:extLst>
              <a:ext uri="{FF2B5EF4-FFF2-40B4-BE49-F238E27FC236}">
                <a16:creationId xmlns:a16="http://schemas.microsoft.com/office/drawing/2014/main" id="{C55E88B6-3FDE-4CCF-513E-B9552DAB9F56}"/>
              </a:ext>
            </a:extLst>
          </p:cNvPr>
          <p:cNvSpPr/>
          <p:nvPr/>
        </p:nvSpPr>
        <p:spPr>
          <a:xfrm>
            <a:off x="9160150" y="3090294"/>
            <a:ext cx="1768980" cy="452927"/>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a:t>
            </a:r>
          </a:p>
        </p:txBody>
      </p:sp>
      <p:sp>
        <p:nvSpPr>
          <p:cNvPr id="39" name="テキスト ボックス 38">
            <a:extLst>
              <a:ext uri="{FF2B5EF4-FFF2-40B4-BE49-F238E27FC236}">
                <a16:creationId xmlns:a16="http://schemas.microsoft.com/office/drawing/2014/main" id="{96672BE7-5DDB-84F4-7E3A-4C20ADDED783}"/>
              </a:ext>
            </a:extLst>
          </p:cNvPr>
          <p:cNvSpPr txBox="1"/>
          <p:nvPr/>
        </p:nvSpPr>
        <p:spPr>
          <a:xfrm>
            <a:off x="10543229" y="3057048"/>
            <a:ext cx="973019" cy="369332"/>
          </a:xfrm>
          <a:prstGeom prst="rect">
            <a:avLst/>
          </a:prstGeom>
          <a:noFill/>
        </p:spPr>
        <p:txBody>
          <a:bodyPr wrap="square" rtlCol="0">
            <a:spAutoFit/>
          </a:bodyPr>
          <a:lstStyle/>
          <a:p>
            <a:r>
              <a:rPr kumimoji="1" lang="ja-JP" altLang="en-US" b="1" dirty="0">
                <a:solidFill>
                  <a:srgbClr val="002060"/>
                </a:solidFill>
                <a:latin typeface="UD デジタル 教科書体 NP-R" panose="02020400000000000000" pitchFamily="18" charset="-128"/>
                <a:ea typeface="UD デジタル 教科書体 NP-R" panose="02020400000000000000" pitchFamily="18" charset="-128"/>
              </a:rPr>
              <a:t>🖋</a:t>
            </a:r>
          </a:p>
        </p:txBody>
      </p:sp>
      <p:sp>
        <p:nvSpPr>
          <p:cNvPr id="42" name="テキスト ボックス 41">
            <a:extLst>
              <a:ext uri="{FF2B5EF4-FFF2-40B4-BE49-F238E27FC236}">
                <a16:creationId xmlns:a16="http://schemas.microsoft.com/office/drawing/2014/main" id="{2D8FDAB3-3E3A-9A65-51AD-D5C62CE4CCE9}"/>
              </a:ext>
            </a:extLst>
          </p:cNvPr>
          <p:cNvSpPr txBox="1"/>
          <p:nvPr/>
        </p:nvSpPr>
        <p:spPr>
          <a:xfrm>
            <a:off x="7828165" y="3885361"/>
            <a:ext cx="1166174" cy="369332"/>
          </a:xfrm>
          <a:prstGeom prst="rect">
            <a:avLst/>
          </a:prstGeom>
          <a:noFill/>
        </p:spPr>
        <p:txBody>
          <a:bodyPr wrap="square" rtlCol="0">
            <a:spAutoFit/>
          </a:bodyPr>
          <a:lstStyle/>
          <a:p>
            <a:r>
              <a:rPr kumimoji="1" lang="en-US" altLang="ja-JP" b="1" dirty="0">
                <a:solidFill>
                  <a:srgbClr val="888888"/>
                </a:solidFill>
                <a:latin typeface="UD デジタル 教科書体 NP-R" panose="02020400000000000000" pitchFamily="18" charset="-128"/>
                <a:ea typeface="UD デジタル 教科書体 NP-R" panose="02020400000000000000" pitchFamily="18" charset="-128"/>
              </a:rPr>
              <a:t>Hashed</a:t>
            </a:r>
            <a:endParaRPr kumimoji="1" lang="ja-JP" altLang="en-US" b="1" dirty="0">
              <a:solidFill>
                <a:srgbClr val="888888"/>
              </a:solidFill>
              <a:latin typeface="UD デジタル 教科書体 NP-R" panose="02020400000000000000" pitchFamily="18" charset="-128"/>
              <a:ea typeface="UD デジタル 教科書体 NP-R" panose="02020400000000000000" pitchFamily="18" charset="-128"/>
            </a:endParaRPr>
          </a:p>
        </p:txBody>
      </p:sp>
      <p:sp>
        <p:nvSpPr>
          <p:cNvPr id="43" name="四角形: 角を丸くする 42">
            <a:extLst>
              <a:ext uri="{FF2B5EF4-FFF2-40B4-BE49-F238E27FC236}">
                <a16:creationId xmlns:a16="http://schemas.microsoft.com/office/drawing/2014/main" id="{3109FF2F-764B-F5A8-9B6C-3AE5DD029E42}"/>
              </a:ext>
            </a:extLst>
          </p:cNvPr>
          <p:cNvSpPr/>
          <p:nvPr/>
        </p:nvSpPr>
        <p:spPr>
          <a:xfrm>
            <a:off x="6868919" y="4593036"/>
            <a:ext cx="1768980" cy="452927"/>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Fdecb</a:t>
            </a:r>
            <a:r>
              <a:rPr kumimoji="1" lang="en-US" altLang="ja-JP" dirty="0"/>
              <a:t>…330</a:t>
            </a:r>
            <a:endParaRPr kumimoji="1" lang="ja-JP" altLang="en-US" dirty="0"/>
          </a:p>
        </p:txBody>
      </p:sp>
      <p:cxnSp>
        <p:nvCxnSpPr>
          <p:cNvPr id="45" name="直線コネクタ 44">
            <a:extLst>
              <a:ext uri="{FF2B5EF4-FFF2-40B4-BE49-F238E27FC236}">
                <a16:creationId xmlns:a16="http://schemas.microsoft.com/office/drawing/2014/main" id="{04EAD442-A67A-339F-E5E6-AF704D36288C}"/>
              </a:ext>
            </a:extLst>
          </p:cNvPr>
          <p:cNvCxnSpPr>
            <a:cxnSpLocks/>
          </p:cNvCxnSpPr>
          <p:nvPr/>
        </p:nvCxnSpPr>
        <p:spPr>
          <a:xfrm>
            <a:off x="7726601" y="3640524"/>
            <a:ext cx="0" cy="907675"/>
          </a:xfrm>
          <a:prstGeom prst="line">
            <a:avLst/>
          </a:prstGeom>
          <a:ln w="76200">
            <a:solidFill>
              <a:schemeClr val="accent1">
                <a:lumMod val="50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47" name="直線コネクタ 46">
            <a:extLst>
              <a:ext uri="{FF2B5EF4-FFF2-40B4-BE49-F238E27FC236}">
                <a16:creationId xmlns:a16="http://schemas.microsoft.com/office/drawing/2014/main" id="{C753F2A3-542E-A28D-9014-88E783ED02E8}"/>
              </a:ext>
            </a:extLst>
          </p:cNvPr>
          <p:cNvCxnSpPr/>
          <p:nvPr/>
        </p:nvCxnSpPr>
        <p:spPr>
          <a:xfrm>
            <a:off x="6286500" y="2360979"/>
            <a:ext cx="0" cy="3258771"/>
          </a:xfrm>
          <a:prstGeom prst="line">
            <a:avLst/>
          </a:prstGeom>
          <a:ln w="38100">
            <a:solidFill>
              <a:schemeClr val="bg1">
                <a:lumMod val="65000"/>
              </a:schemeClr>
            </a:solidFill>
          </a:ln>
        </p:spPr>
        <p:style>
          <a:lnRef idx="1">
            <a:schemeClr val="accent2"/>
          </a:lnRef>
          <a:fillRef idx="0">
            <a:schemeClr val="accent2"/>
          </a:fillRef>
          <a:effectRef idx="0">
            <a:schemeClr val="accent2"/>
          </a:effectRef>
          <a:fontRef idx="minor">
            <a:schemeClr val="tx1"/>
          </a:fontRef>
        </p:style>
      </p:cxnSp>
      <p:sp>
        <p:nvSpPr>
          <p:cNvPr id="48" name="テキスト ボックス 47">
            <a:extLst>
              <a:ext uri="{FF2B5EF4-FFF2-40B4-BE49-F238E27FC236}">
                <a16:creationId xmlns:a16="http://schemas.microsoft.com/office/drawing/2014/main" id="{D1F2BC37-EF50-3E19-0612-534B40134EF4}"/>
              </a:ext>
            </a:extLst>
          </p:cNvPr>
          <p:cNvSpPr txBox="1"/>
          <p:nvPr/>
        </p:nvSpPr>
        <p:spPr>
          <a:xfrm>
            <a:off x="6619677" y="4685207"/>
            <a:ext cx="4581301" cy="923330"/>
          </a:xfrm>
          <a:prstGeom prst="rect">
            <a:avLst/>
          </a:prstGeom>
          <a:noFill/>
        </p:spPr>
        <p:txBody>
          <a:bodyPr wrap="square" rtlCol="0">
            <a:spAutoFit/>
          </a:bodyPr>
          <a:lstStyle/>
          <a:p>
            <a:pPr algn="ctr"/>
            <a:r>
              <a:rPr kumimoji="1" lang="en-US" altLang="ja-JP" b="1" dirty="0">
                <a:solidFill>
                  <a:srgbClr val="888888"/>
                </a:solidFill>
                <a:latin typeface="UD デジタル 教科書体 NP-R" panose="02020400000000000000" pitchFamily="18" charset="-128"/>
                <a:ea typeface="UD デジタル 教科書体 NP-R" panose="02020400000000000000" pitchFamily="18" charset="-128"/>
              </a:rPr>
              <a:t>=</a:t>
            </a:r>
          </a:p>
          <a:p>
            <a:pPr algn="ctr"/>
            <a:endParaRPr kumimoji="1" lang="en-US" altLang="ja-JP" b="1" dirty="0">
              <a:solidFill>
                <a:srgbClr val="888888"/>
              </a:solidFill>
              <a:latin typeface="UD デジタル 教科書体 NP-R" panose="02020400000000000000" pitchFamily="18" charset="-128"/>
              <a:ea typeface="UD デジタル 教科書体 NP-R" panose="02020400000000000000" pitchFamily="18" charset="-128"/>
            </a:endParaRPr>
          </a:p>
          <a:p>
            <a:pPr algn="ctr"/>
            <a:r>
              <a:rPr kumimoji="1" lang="ja-JP" altLang="en-US" b="1" dirty="0">
                <a:solidFill>
                  <a:srgbClr val="203864"/>
                </a:solidFill>
                <a:latin typeface="UD デジタル 教科書体 NP-R" panose="02020400000000000000" pitchFamily="18" charset="-128"/>
                <a:ea typeface="UD デジタル 教科書体 NP-R" panose="02020400000000000000" pitchFamily="18" charset="-128"/>
              </a:rPr>
              <a:t>一致しているので改ざんされていない</a:t>
            </a:r>
          </a:p>
        </p:txBody>
      </p:sp>
    </p:spTree>
    <p:extLst>
      <p:ext uri="{BB962C8B-B14F-4D97-AF65-F5344CB8AC3E}">
        <p14:creationId xmlns:p14="http://schemas.microsoft.com/office/powerpoint/2010/main" val="2352171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2E562A5-BFD7-7B29-741D-DFAD8F90BE93}"/>
              </a:ext>
            </a:extLst>
          </p:cNvPr>
          <p:cNvSpPr txBox="1"/>
          <p:nvPr/>
        </p:nvSpPr>
        <p:spPr>
          <a:xfrm>
            <a:off x="171450" y="257175"/>
            <a:ext cx="5519460" cy="584775"/>
          </a:xfrm>
          <a:prstGeom prst="rect">
            <a:avLst/>
          </a:prstGeom>
          <a:noFill/>
        </p:spPr>
        <p:txBody>
          <a:bodyPr wrap="none" rtlCol="0">
            <a:spAutoFit/>
          </a:bodyPr>
          <a:lstStyle/>
          <a:p>
            <a:r>
              <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ブロックチェーンの技術要素</a:t>
            </a:r>
          </a:p>
        </p:txBody>
      </p:sp>
      <p:sp>
        <p:nvSpPr>
          <p:cNvPr id="7" name="テキスト ボックス 6">
            <a:extLst>
              <a:ext uri="{FF2B5EF4-FFF2-40B4-BE49-F238E27FC236}">
                <a16:creationId xmlns:a16="http://schemas.microsoft.com/office/drawing/2014/main" id="{B1A4CD89-21E8-0C4A-39DC-7E5E221632CE}"/>
              </a:ext>
            </a:extLst>
          </p:cNvPr>
          <p:cNvSpPr txBox="1"/>
          <p:nvPr/>
        </p:nvSpPr>
        <p:spPr>
          <a:xfrm>
            <a:off x="226572" y="1069445"/>
            <a:ext cx="5509842"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電子署名 ～真正性を証明する技術～</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cxnSp>
        <p:nvCxnSpPr>
          <p:cNvPr id="9" name="直線コネクタ 8">
            <a:extLst>
              <a:ext uri="{FF2B5EF4-FFF2-40B4-BE49-F238E27FC236}">
                <a16:creationId xmlns:a16="http://schemas.microsoft.com/office/drawing/2014/main" id="{94E8CEC8-1225-FA3F-CB78-EB8F44F4BE45}"/>
              </a:ext>
            </a:extLst>
          </p:cNvPr>
          <p:cNvCxnSpPr/>
          <p:nvPr/>
        </p:nvCxnSpPr>
        <p:spPr>
          <a:xfrm>
            <a:off x="254318" y="841950"/>
            <a:ext cx="11487150" cy="0"/>
          </a:xfrm>
          <a:prstGeom prst="line">
            <a:avLst/>
          </a:prstGeom>
          <a:ln w="60325">
            <a:gradFill flip="none" rotWithShape="1">
              <a:gsLst>
                <a:gs pos="0">
                  <a:schemeClr val="bg1">
                    <a:lumMod val="65000"/>
                  </a:schemeClr>
                </a:gs>
                <a:gs pos="100000">
                  <a:srgbClr val="333F5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BC8D3370-5582-C82B-9E31-A17293DCAE47}"/>
              </a:ext>
            </a:extLst>
          </p:cNvPr>
          <p:cNvSpPr txBox="1"/>
          <p:nvPr/>
        </p:nvSpPr>
        <p:spPr>
          <a:xfrm>
            <a:off x="577192" y="1531110"/>
            <a:ext cx="10908356" cy="369332"/>
          </a:xfrm>
          <a:prstGeom prst="rect">
            <a:avLst/>
          </a:prstGeom>
          <a:noFill/>
        </p:spPr>
        <p:txBody>
          <a:bodyPr wrap="square" rtlCol="0">
            <a:spAutoFit/>
          </a:bodyPr>
          <a:lstStyle/>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・「公開鍵暗号方式」と「一方向性ハッシュ」を組合わせて、以下のような電子署名検証が可能となる。</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2" name="四角形: 角を丸くする 1">
            <a:extLst>
              <a:ext uri="{FF2B5EF4-FFF2-40B4-BE49-F238E27FC236}">
                <a16:creationId xmlns:a16="http://schemas.microsoft.com/office/drawing/2014/main" id="{515458C1-4089-933C-1C6E-9FC415D3E9D4}"/>
              </a:ext>
            </a:extLst>
          </p:cNvPr>
          <p:cNvSpPr/>
          <p:nvPr/>
        </p:nvSpPr>
        <p:spPr>
          <a:xfrm>
            <a:off x="629384" y="2116848"/>
            <a:ext cx="11086394" cy="3671707"/>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1" name="直線コネクタ 30">
            <a:extLst>
              <a:ext uri="{FF2B5EF4-FFF2-40B4-BE49-F238E27FC236}">
                <a16:creationId xmlns:a16="http://schemas.microsoft.com/office/drawing/2014/main" id="{8D5B0575-239E-7085-F2F2-0B3BF642D36F}"/>
              </a:ext>
            </a:extLst>
          </p:cNvPr>
          <p:cNvCxnSpPr>
            <a:cxnSpLocks/>
          </p:cNvCxnSpPr>
          <p:nvPr/>
        </p:nvCxnSpPr>
        <p:spPr>
          <a:xfrm>
            <a:off x="10030738" y="3620904"/>
            <a:ext cx="0" cy="907675"/>
          </a:xfrm>
          <a:prstGeom prst="line">
            <a:avLst/>
          </a:prstGeom>
          <a:ln w="76200">
            <a:solidFill>
              <a:schemeClr val="accent1">
                <a:lumMod val="50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33" name="テキスト ボックス 32">
            <a:extLst>
              <a:ext uri="{FF2B5EF4-FFF2-40B4-BE49-F238E27FC236}">
                <a16:creationId xmlns:a16="http://schemas.microsoft.com/office/drawing/2014/main" id="{435090A8-74D3-9D18-C21A-7BA8ED3B96BD}"/>
              </a:ext>
            </a:extLst>
          </p:cNvPr>
          <p:cNvSpPr txBox="1"/>
          <p:nvPr/>
        </p:nvSpPr>
        <p:spPr>
          <a:xfrm>
            <a:off x="9113452" y="3609998"/>
            <a:ext cx="582471" cy="707886"/>
          </a:xfrm>
          <a:prstGeom prst="rect">
            <a:avLst/>
          </a:prstGeom>
          <a:noFill/>
        </p:spPr>
        <p:txBody>
          <a:bodyPr wrap="square" rtlCol="0">
            <a:spAutoFit/>
          </a:bodyPr>
          <a:lstStyle/>
          <a:p>
            <a:r>
              <a:rPr kumimoji="1" lang="ja-JP" altLang="en-US" sz="4000" b="1" dirty="0">
                <a:solidFill>
                  <a:srgbClr val="00B050"/>
                </a:solidFill>
              </a:rPr>
              <a:t>🗝</a:t>
            </a:r>
          </a:p>
        </p:txBody>
      </p:sp>
      <p:sp>
        <p:nvSpPr>
          <p:cNvPr id="37" name="四角形: 角を丸くする 36">
            <a:extLst>
              <a:ext uri="{FF2B5EF4-FFF2-40B4-BE49-F238E27FC236}">
                <a16:creationId xmlns:a16="http://schemas.microsoft.com/office/drawing/2014/main" id="{FFC203EF-4BFD-65CB-3307-1E6783F81E29}"/>
              </a:ext>
            </a:extLst>
          </p:cNvPr>
          <p:cNvSpPr/>
          <p:nvPr/>
        </p:nvSpPr>
        <p:spPr>
          <a:xfrm>
            <a:off x="6865842" y="2385682"/>
            <a:ext cx="1768980" cy="1150424"/>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t>I'm Alice.</a:t>
            </a:r>
            <a:endParaRPr kumimoji="1" lang="ja-JP" altLang="en-US" dirty="0"/>
          </a:p>
        </p:txBody>
      </p:sp>
      <p:sp>
        <p:nvSpPr>
          <p:cNvPr id="38" name="四角形: 角を丸くする 37">
            <a:extLst>
              <a:ext uri="{FF2B5EF4-FFF2-40B4-BE49-F238E27FC236}">
                <a16:creationId xmlns:a16="http://schemas.microsoft.com/office/drawing/2014/main" id="{C55E88B6-3FDE-4CCF-513E-B9552DAB9F56}"/>
              </a:ext>
            </a:extLst>
          </p:cNvPr>
          <p:cNvSpPr/>
          <p:nvPr/>
        </p:nvSpPr>
        <p:spPr>
          <a:xfrm>
            <a:off x="9160150" y="3090294"/>
            <a:ext cx="1768980" cy="452927"/>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a:t>
            </a:r>
          </a:p>
        </p:txBody>
      </p:sp>
      <p:sp>
        <p:nvSpPr>
          <p:cNvPr id="39" name="テキスト ボックス 38">
            <a:extLst>
              <a:ext uri="{FF2B5EF4-FFF2-40B4-BE49-F238E27FC236}">
                <a16:creationId xmlns:a16="http://schemas.microsoft.com/office/drawing/2014/main" id="{96672BE7-5DDB-84F4-7E3A-4C20ADDED783}"/>
              </a:ext>
            </a:extLst>
          </p:cNvPr>
          <p:cNvSpPr txBox="1"/>
          <p:nvPr/>
        </p:nvSpPr>
        <p:spPr>
          <a:xfrm>
            <a:off x="10543229" y="3057048"/>
            <a:ext cx="973019" cy="369332"/>
          </a:xfrm>
          <a:prstGeom prst="rect">
            <a:avLst/>
          </a:prstGeom>
          <a:noFill/>
        </p:spPr>
        <p:txBody>
          <a:bodyPr wrap="square" rtlCol="0">
            <a:spAutoFit/>
          </a:bodyPr>
          <a:lstStyle/>
          <a:p>
            <a:r>
              <a:rPr kumimoji="1" lang="ja-JP" altLang="en-US" b="1" dirty="0">
                <a:solidFill>
                  <a:srgbClr val="002060"/>
                </a:solidFill>
                <a:latin typeface="UD デジタル 教科書体 NP-R" panose="02020400000000000000" pitchFamily="18" charset="-128"/>
                <a:ea typeface="UD デジタル 教科書体 NP-R" panose="02020400000000000000" pitchFamily="18" charset="-128"/>
              </a:rPr>
              <a:t>🖋</a:t>
            </a:r>
          </a:p>
        </p:txBody>
      </p:sp>
      <p:sp>
        <p:nvSpPr>
          <p:cNvPr id="42" name="テキスト ボックス 41">
            <a:extLst>
              <a:ext uri="{FF2B5EF4-FFF2-40B4-BE49-F238E27FC236}">
                <a16:creationId xmlns:a16="http://schemas.microsoft.com/office/drawing/2014/main" id="{2D8FDAB3-3E3A-9A65-51AD-D5C62CE4CCE9}"/>
              </a:ext>
            </a:extLst>
          </p:cNvPr>
          <p:cNvSpPr txBox="1"/>
          <p:nvPr/>
        </p:nvSpPr>
        <p:spPr>
          <a:xfrm>
            <a:off x="7828165" y="3885361"/>
            <a:ext cx="1166174" cy="369332"/>
          </a:xfrm>
          <a:prstGeom prst="rect">
            <a:avLst/>
          </a:prstGeom>
          <a:noFill/>
        </p:spPr>
        <p:txBody>
          <a:bodyPr wrap="square" rtlCol="0">
            <a:spAutoFit/>
          </a:bodyPr>
          <a:lstStyle/>
          <a:p>
            <a:r>
              <a:rPr kumimoji="1" lang="en-US" altLang="ja-JP" b="1" dirty="0">
                <a:solidFill>
                  <a:srgbClr val="888888"/>
                </a:solidFill>
                <a:latin typeface="UD デジタル 教科書体 NP-R" panose="02020400000000000000" pitchFamily="18" charset="-128"/>
                <a:ea typeface="UD デジタル 教科書体 NP-R" panose="02020400000000000000" pitchFamily="18" charset="-128"/>
              </a:rPr>
              <a:t>Hashed</a:t>
            </a:r>
            <a:endParaRPr kumimoji="1" lang="ja-JP" altLang="en-US" b="1" dirty="0">
              <a:solidFill>
                <a:srgbClr val="888888"/>
              </a:solidFill>
              <a:latin typeface="UD デジタル 教科書体 NP-R" panose="02020400000000000000" pitchFamily="18" charset="-128"/>
              <a:ea typeface="UD デジタル 教科書体 NP-R" panose="02020400000000000000" pitchFamily="18" charset="-128"/>
            </a:endParaRPr>
          </a:p>
        </p:txBody>
      </p:sp>
      <p:sp>
        <p:nvSpPr>
          <p:cNvPr id="43" name="四角形: 角を丸くする 42">
            <a:extLst>
              <a:ext uri="{FF2B5EF4-FFF2-40B4-BE49-F238E27FC236}">
                <a16:creationId xmlns:a16="http://schemas.microsoft.com/office/drawing/2014/main" id="{3109FF2F-764B-F5A8-9B6C-3AE5DD029E42}"/>
              </a:ext>
            </a:extLst>
          </p:cNvPr>
          <p:cNvSpPr/>
          <p:nvPr/>
        </p:nvSpPr>
        <p:spPr>
          <a:xfrm>
            <a:off x="6868919" y="4593036"/>
            <a:ext cx="1768980" cy="452927"/>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Fdecb</a:t>
            </a:r>
            <a:r>
              <a:rPr kumimoji="1" lang="en-US" altLang="ja-JP" dirty="0"/>
              <a:t>…330</a:t>
            </a:r>
            <a:endParaRPr kumimoji="1" lang="ja-JP" altLang="en-US" dirty="0"/>
          </a:p>
        </p:txBody>
      </p:sp>
      <p:cxnSp>
        <p:nvCxnSpPr>
          <p:cNvPr id="45" name="直線コネクタ 44">
            <a:extLst>
              <a:ext uri="{FF2B5EF4-FFF2-40B4-BE49-F238E27FC236}">
                <a16:creationId xmlns:a16="http://schemas.microsoft.com/office/drawing/2014/main" id="{04EAD442-A67A-339F-E5E6-AF704D36288C}"/>
              </a:ext>
            </a:extLst>
          </p:cNvPr>
          <p:cNvCxnSpPr>
            <a:cxnSpLocks/>
          </p:cNvCxnSpPr>
          <p:nvPr/>
        </p:nvCxnSpPr>
        <p:spPr>
          <a:xfrm>
            <a:off x="7726601" y="3640524"/>
            <a:ext cx="0" cy="907675"/>
          </a:xfrm>
          <a:prstGeom prst="line">
            <a:avLst/>
          </a:prstGeom>
          <a:ln w="76200">
            <a:solidFill>
              <a:schemeClr val="accent1">
                <a:lumMod val="50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47" name="直線コネクタ 46">
            <a:extLst>
              <a:ext uri="{FF2B5EF4-FFF2-40B4-BE49-F238E27FC236}">
                <a16:creationId xmlns:a16="http://schemas.microsoft.com/office/drawing/2014/main" id="{C753F2A3-542E-A28D-9014-88E783ED02E8}"/>
              </a:ext>
            </a:extLst>
          </p:cNvPr>
          <p:cNvCxnSpPr/>
          <p:nvPr/>
        </p:nvCxnSpPr>
        <p:spPr>
          <a:xfrm>
            <a:off x="6286500" y="2360979"/>
            <a:ext cx="0" cy="3258771"/>
          </a:xfrm>
          <a:prstGeom prst="line">
            <a:avLst/>
          </a:prstGeom>
          <a:ln w="38100">
            <a:solidFill>
              <a:schemeClr val="bg1">
                <a:lumMod val="65000"/>
              </a:schemeClr>
            </a:solidFill>
          </a:ln>
        </p:spPr>
        <p:style>
          <a:lnRef idx="1">
            <a:schemeClr val="accent2"/>
          </a:lnRef>
          <a:fillRef idx="0">
            <a:schemeClr val="accent2"/>
          </a:fillRef>
          <a:effectRef idx="0">
            <a:schemeClr val="accent2"/>
          </a:effectRef>
          <a:fontRef idx="minor">
            <a:schemeClr val="tx1"/>
          </a:fontRef>
        </p:style>
      </p:cxnSp>
      <p:sp>
        <p:nvSpPr>
          <p:cNvPr id="48" name="テキスト ボックス 47">
            <a:extLst>
              <a:ext uri="{FF2B5EF4-FFF2-40B4-BE49-F238E27FC236}">
                <a16:creationId xmlns:a16="http://schemas.microsoft.com/office/drawing/2014/main" id="{D1F2BC37-EF50-3E19-0612-534B40134EF4}"/>
              </a:ext>
            </a:extLst>
          </p:cNvPr>
          <p:cNvSpPr txBox="1"/>
          <p:nvPr/>
        </p:nvSpPr>
        <p:spPr>
          <a:xfrm>
            <a:off x="6619677" y="4685207"/>
            <a:ext cx="4581301" cy="923330"/>
          </a:xfrm>
          <a:prstGeom prst="rect">
            <a:avLst/>
          </a:prstGeom>
          <a:noFill/>
        </p:spPr>
        <p:txBody>
          <a:bodyPr wrap="square" rtlCol="0">
            <a:spAutoFit/>
          </a:bodyPr>
          <a:lstStyle/>
          <a:p>
            <a:pPr algn="ctr"/>
            <a:endParaRPr kumimoji="1" lang="en-US" altLang="ja-JP" b="1" dirty="0">
              <a:solidFill>
                <a:srgbClr val="888888"/>
              </a:solidFill>
              <a:latin typeface="UD デジタル 教科書体 NP-R" panose="02020400000000000000" pitchFamily="18" charset="-128"/>
              <a:ea typeface="UD デジタル 教科書体 NP-R" panose="02020400000000000000" pitchFamily="18" charset="-128"/>
            </a:endParaRPr>
          </a:p>
          <a:p>
            <a:pPr algn="ctr"/>
            <a:endParaRPr kumimoji="1" lang="en-US" altLang="ja-JP" b="1" dirty="0">
              <a:solidFill>
                <a:srgbClr val="888888"/>
              </a:solidFill>
              <a:latin typeface="UD デジタル 教科書体 NP-R" panose="02020400000000000000" pitchFamily="18" charset="-128"/>
              <a:ea typeface="UD デジタル 教科書体 NP-R" panose="02020400000000000000" pitchFamily="18" charset="-128"/>
            </a:endParaRPr>
          </a:p>
          <a:p>
            <a:pPr algn="ctr"/>
            <a:r>
              <a:rPr kumimoji="1" lang="ja-JP" altLang="en-US" b="1" dirty="0">
                <a:solidFill>
                  <a:schemeClr val="accent2"/>
                </a:solidFill>
                <a:latin typeface="UD デジタル 教科書体 NP-R" panose="02020400000000000000" pitchFamily="18" charset="-128"/>
                <a:ea typeface="UD デジタル 教科書体 NP-R" panose="02020400000000000000" pitchFamily="18" charset="-128"/>
              </a:rPr>
              <a:t>別人が作った？署名がすり替わっている？</a:t>
            </a:r>
          </a:p>
        </p:txBody>
      </p:sp>
      <p:sp>
        <p:nvSpPr>
          <p:cNvPr id="8" name="四角形: 角を丸くする 7">
            <a:extLst>
              <a:ext uri="{FF2B5EF4-FFF2-40B4-BE49-F238E27FC236}">
                <a16:creationId xmlns:a16="http://schemas.microsoft.com/office/drawing/2014/main" id="{9A39DDB1-16D1-3D9A-A630-4E179277F0F0}"/>
              </a:ext>
            </a:extLst>
          </p:cNvPr>
          <p:cNvSpPr/>
          <p:nvPr/>
        </p:nvSpPr>
        <p:spPr>
          <a:xfrm>
            <a:off x="3802581" y="4604249"/>
            <a:ext cx="1768980" cy="452927"/>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Fdecb</a:t>
            </a:r>
            <a:r>
              <a:rPr kumimoji="1" lang="en-US" altLang="ja-JP" dirty="0"/>
              <a:t>…330</a:t>
            </a:r>
            <a:endParaRPr kumimoji="1" lang="ja-JP" altLang="en-US" dirty="0"/>
          </a:p>
        </p:txBody>
      </p:sp>
      <p:cxnSp>
        <p:nvCxnSpPr>
          <p:cNvPr id="17" name="直線コネクタ 16">
            <a:extLst>
              <a:ext uri="{FF2B5EF4-FFF2-40B4-BE49-F238E27FC236}">
                <a16:creationId xmlns:a16="http://schemas.microsoft.com/office/drawing/2014/main" id="{A0B1E172-8852-5945-B235-3DB25B900046}"/>
              </a:ext>
            </a:extLst>
          </p:cNvPr>
          <p:cNvCxnSpPr>
            <a:cxnSpLocks/>
          </p:cNvCxnSpPr>
          <p:nvPr/>
        </p:nvCxnSpPr>
        <p:spPr>
          <a:xfrm>
            <a:off x="4687071" y="3632117"/>
            <a:ext cx="0" cy="907675"/>
          </a:xfrm>
          <a:prstGeom prst="line">
            <a:avLst/>
          </a:prstGeom>
          <a:ln w="76200">
            <a:solidFill>
              <a:schemeClr val="accent1">
                <a:lumMod val="50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25" name="テキスト ボックス 24">
            <a:extLst>
              <a:ext uri="{FF2B5EF4-FFF2-40B4-BE49-F238E27FC236}">
                <a16:creationId xmlns:a16="http://schemas.microsoft.com/office/drawing/2014/main" id="{BB366B84-795A-87A4-F7B8-47CC18BECEEF}"/>
              </a:ext>
            </a:extLst>
          </p:cNvPr>
          <p:cNvSpPr txBox="1"/>
          <p:nvPr/>
        </p:nvSpPr>
        <p:spPr>
          <a:xfrm>
            <a:off x="3769785" y="3621211"/>
            <a:ext cx="582471" cy="707886"/>
          </a:xfrm>
          <a:prstGeom prst="rect">
            <a:avLst/>
          </a:prstGeom>
          <a:noFill/>
        </p:spPr>
        <p:txBody>
          <a:bodyPr wrap="square" rtlCol="0">
            <a:spAutoFit/>
          </a:bodyPr>
          <a:lstStyle/>
          <a:p>
            <a:r>
              <a:rPr kumimoji="1" lang="ja-JP" altLang="en-US" sz="4000" b="1" dirty="0">
                <a:solidFill>
                  <a:schemeClr val="accent4"/>
                </a:solidFill>
              </a:rPr>
              <a:t>🗝</a:t>
            </a:r>
          </a:p>
        </p:txBody>
      </p:sp>
      <p:sp>
        <p:nvSpPr>
          <p:cNvPr id="29" name="テキスト ボックス 28">
            <a:extLst>
              <a:ext uri="{FF2B5EF4-FFF2-40B4-BE49-F238E27FC236}">
                <a16:creationId xmlns:a16="http://schemas.microsoft.com/office/drawing/2014/main" id="{215FF756-DE92-3B20-60E1-DB1195FBD03F}"/>
              </a:ext>
            </a:extLst>
          </p:cNvPr>
          <p:cNvSpPr txBox="1"/>
          <p:nvPr/>
        </p:nvSpPr>
        <p:spPr>
          <a:xfrm>
            <a:off x="3695791" y="4209130"/>
            <a:ext cx="973019" cy="369332"/>
          </a:xfrm>
          <a:prstGeom prst="rect">
            <a:avLst/>
          </a:prstGeom>
          <a:noFill/>
        </p:spPr>
        <p:txBody>
          <a:bodyPr wrap="square" rtlCol="0">
            <a:spAutoFit/>
          </a:bodyPr>
          <a:lstStyle/>
          <a:p>
            <a:r>
              <a:rPr kumimoji="1" lang="ja-JP" altLang="en-US" b="1" dirty="0">
                <a:solidFill>
                  <a:srgbClr val="888888"/>
                </a:solidFill>
                <a:latin typeface="UD デジタル 教科書体 NP-R" panose="02020400000000000000" pitchFamily="18" charset="-128"/>
                <a:ea typeface="UD デジタル 教科書体 NP-R" panose="02020400000000000000" pitchFamily="18" charset="-128"/>
              </a:rPr>
              <a:t>公開鍵</a:t>
            </a:r>
          </a:p>
        </p:txBody>
      </p:sp>
      <p:sp>
        <p:nvSpPr>
          <p:cNvPr id="32" name="テキスト ボックス 31">
            <a:extLst>
              <a:ext uri="{FF2B5EF4-FFF2-40B4-BE49-F238E27FC236}">
                <a16:creationId xmlns:a16="http://schemas.microsoft.com/office/drawing/2014/main" id="{4507F054-8178-FEDC-D9C4-4312C84DC418}"/>
              </a:ext>
            </a:extLst>
          </p:cNvPr>
          <p:cNvSpPr txBox="1"/>
          <p:nvPr/>
        </p:nvSpPr>
        <p:spPr>
          <a:xfrm>
            <a:off x="4842654" y="3969998"/>
            <a:ext cx="973019" cy="369332"/>
          </a:xfrm>
          <a:prstGeom prst="rect">
            <a:avLst/>
          </a:prstGeom>
          <a:noFill/>
        </p:spPr>
        <p:txBody>
          <a:bodyPr wrap="square" rtlCol="0">
            <a:spAutoFit/>
          </a:bodyPr>
          <a:lstStyle/>
          <a:p>
            <a:r>
              <a:rPr kumimoji="1" lang="ja-JP" altLang="en-US" b="1" dirty="0">
                <a:solidFill>
                  <a:srgbClr val="888888"/>
                </a:solidFill>
                <a:latin typeface="UD デジタル 教科書体 NP-R" panose="02020400000000000000" pitchFamily="18" charset="-128"/>
                <a:ea typeface="UD デジタル 教科書体 NP-R" panose="02020400000000000000" pitchFamily="18" charset="-128"/>
              </a:rPr>
              <a:t>復号化</a:t>
            </a:r>
          </a:p>
        </p:txBody>
      </p:sp>
      <p:sp>
        <p:nvSpPr>
          <p:cNvPr id="34" name="四角形: 角を丸くする 33">
            <a:extLst>
              <a:ext uri="{FF2B5EF4-FFF2-40B4-BE49-F238E27FC236}">
                <a16:creationId xmlns:a16="http://schemas.microsoft.com/office/drawing/2014/main" id="{C3369D40-8702-A715-26C9-1422AD148FB8}"/>
              </a:ext>
            </a:extLst>
          </p:cNvPr>
          <p:cNvSpPr/>
          <p:nvPr/>
        </p:nvSpPr>
        <p:spPr>
          <a:xfrm>
            <a:off x="1522175" y="2396895"/>
            <a:ext cx="1768980" cy="1150424"/>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t>I'm </a:t>
            </a:r>
            <a:r>
              <a:rPr kumimoji="1" lang="en-US" altLang="ja-JP" dirty="0" err="1"/>
              <a:t>Al</a:t>
            </a:r>
            <a:r>
              <a:rPr kumimoji="1" lang="en-US" altLang="ja-JP" dirty="0" err="1">
                <a:solidFill>
                  <a:schemeClr val="accent2"/>
                </a:solidFill>
              </a:rPr>
              <a:t>I</a:t>
            </a:r>
            <a:r>
              <a:rPr kumimoji="1" lang="en-US" altLang="ja-JP" dirty="0" err="1"/>
              <a:t>ce</a:t>
            </a:r>
            <a:r>
              <a:rPr kumimoji="1" lang="en-US" altLang="ja-JP" dirty="0"/>
              <a:t>.</a:t>
            </a:r>
            <a:endParaRPr kumimoji="1" lang="ja-JP" altLang="en-US" dirty="0"/>
          </a:p>
        </p:txBody>
      </p:sp>
      <p:sp>
        <p:nvSpPr>
          <p:cNvPr id="40" name="四角形: 角を丸くする 39">
            <a:extLst>
              <a:ext uri="{FF2B5EF4-FFF2-40B4-BE49-F238E27FC236}">
                <a16:creationId xmlns:a16="http://schemas.microsoft.com/office/drawing/2014/main" id="{D41D4B59-FFCA-632F-CE8A-1A41BF7844E9}"/>
              </a:ext>
            </a:extLst>
          </p:cNvPr>
          <p:cNvSpPr/>
          <p:nvPr/>
        </p:nvSpPr>
        <p:spPr>
          <a:xfrm>
            <a:off x="3816483" y="3101507"/>
            <a:ext cx="1768980" cy="452927"/>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a:t>
            </a:r>
          </a:p>
        </p:txBody>
      </p:sp>
      <p:sp>
        <p:nvSpPr>
          <p:cNvPr id="41" name="テキスト ボックス 40">
            <a:extLst>
              <a:ext uri="{FF2B5EF4-FFF2-40B4-BE49-F238E27FC236}">
                <a16:creationId xmlns:a16="http://schemas.microsoft.com/office/drawing/2014/main" id="{D486C6F3-023E-5DD5-ACD9-A677FF1CA473}"/>
              </a:ext>
            </a:extLst>
          </p:cNvPr>
          <p:cNvSpPr txBox="1"/>
          <p:nvPr/>
        </p:nvSpPr>
        <p:spPr>
          <a:xfrm>
            <a:off x="5199562" y="3068261"/>
            <a:ext cx="973019" cy="369332"/>
          </a:xfrm>
          <a:prstGeom prst="rect">
            <a:avLst/>
          </a:prstGeom>
          <a:noFill/>
        </p:spPr>
        <p:txBody>
          <a:bodyPr wrap="square" rtlCol="0">
            <a:spAutoFit/>
          </a:bodyPr>
          <a:lstStyle/>
          <a:p>
            <a:r>
              <a:rPr kumimoji="1" lang="ja-JP" altLang="en-US" b="1" dirty="0">
                <a:solidFill>
                  <a:srgbClr val="002060"/>
                </a:solidFill>
                <a:latin typeface="UD デジタル 教科書体 NP-R" panose="02020400000000000000" pitchFamily="18" charset="-128"/>
                <a:ea typeface="UD デジタル 教科書体 NP-R" panose="02020400000000000000" pitchFamily="18" charset="-128"/>
              </a:rPr>
              <a:t>🖋</a:t>
            </a:r>
          </a:p>
        </p:txBody>
      </p:sp>
      <p:sp>
        <p:nvSpPr>
          <p:cNvPr id="44" name="テキスト ボックス 43">
            <a:extLst>
              <a:ext uri="{FF2B5EF4-FFF2-40B4-BE49-F238E27FC236}">
                <a16:creationId xmlns:a16="http://schemas.microsoft.com/office/drawing/2014/main" id="{DCC905D0-FACF-6AD6-1525-5C07FA1028B8}"/>
              </a:ext>
            </a:extLst>
          </p:cNvPr>
          <p:cNvSpPr txBox="1"/>
          <p:nvPr/>
        </p:nvSpPr>
        <p:spPr>
          <a:xfrm>
            <a:off x="2484498" y="3896574"/>
            <a:ext cx="1166174" cy="369332"/>
          </a:xfrm>
          <a:prstGeom prst="rect">
            <a:avLst/>
          </a:prstGeom>
          <a:noFill/>
        </p:spPr>
        <p:txBody>
          <a:bodyPr wrap="square" rtlCol="0">
            <a:spAutoFit/>
          </a:bodyPr>
          <a:lstStyle/>
          <a:p>
            <a:r>
              <a:rPr kumimoji="1" lang="en-US" altLang="ja-JP" b="1" dirty="0">
                <a:solidFill>
                  <a:srgbClr val="888888"/>
                </a:solidFill>
                <a:latin typeface="UD デジタル 教科書体 NP-R" panose="02020400000000000000" pitchFamily="18" charset="-128"/>
                <a:ea typeface="UD デジタル 教科書体 NP-R" panose="02020400000000000000" pitchFamily="18" charset="-128"/>
              </a:rPr>
              <a:t>Hashed</a:t>
            </a:r>
            <a:endParaRPr kumimoji="1" lang="ja-JP" altLang="en-US" b="1" dirty="0">
              <a:solidFill>
                <a:srgbClr val="888888"/>
              </a:solidFill>
              <a:latin typeface="UD デジタル 教科書体 NP-R" panose="02020400000000000000" pitchFamily="18" charset="-128"/>
              <a:ea typeface="UD デジタル 教科書体 NP-R" panose="02020400000000000000" pitchFamily="18" charset="-128"/>
            </a:endParaRPr>
          </a:p>
        </p:txBody>
      </p:sp>
      <p:sp>
        <p:nvSpPr>
          <p:cNvPr id="46" name="四角形: 角を丸くする 45">
            <a:extLst>
              <a:ext uri="{FF2B5EF4-FFF2-40B4-BE49-F238E27FC236}">
                <a16:creationId xmlns:a16="http://schemas.microsoft.com/office/drawing/2014/main" id="{C9949753-D0AD-8497-CF9C-1F2548F2B3D0}"/>
              </a:ext>
            </a:extLst>
          </p:cNvPr>
          <p:cNvSpPr/>
          <p:nvPr/>
        </p:nvSpPr>
        <p:spPr>
          <a:xfrm>
            <a:off x="1525252" y="4604249"/>
            <a:ext cx="1768980" cy="452927"/>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55293…b93</a:t>
            </a:r>
            <a:endParaRPr kumimoji="1" lang="ja-JP" altLang="en-US" dirty="0"/>
          </a:p>
        </p:txBody>
      </p:sp>
      <p:cxnSp>
        <p:nvCxnSpPr>
          <p:cNvPr id="49" name="直線コネクタ 48">
            <a:extLst>
              <a:ext uri="{FF2B5EF4-FFF2-40B4-BE49-F238E27FC236}">
                <a16:creationId xmlns:a16="http://schemas.microsoft.com/office/drawing/2014/main" id="{8432D84A-1AF9-D4E3-54A7-ACC04A9CD276}"/>
              </a:ext>
            </a:extLst>
          </p:cNvPr>
          <p:cNvCxnSpPr>
            <a:cxnSpLocks/>
          </p:cNvCxnSpPr>
          <p:nvPr/>
        </p:nvCxnSpPr>
        <p:spPr>
          <a:xfrm>
            <a:off x="2382934" y="3651737"/>
            <a:ext cx="0" cy="907675"/>
          </a:xfrm>
          <a:prstGeom prst="line">
            <a:avLst/>
          </a:prstGeom>
          <a:ln w="76200">
            <a:solidFill>
              <a:schemeClr val="accent1">
                <a:lumMod val="50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50" name="テキスト ボックス 49">
            <a:extLst>
              <a:ext uri="{FF2B5EF4-FFF2-40B4-BE49-F238E27FC236}">
                <a16:creationId xmlns:a16="http://schemas.microsoft.com/office/drawing/2014/main" id="{1B0A51C8-E4D8-A65A-1300-E915A902905B}"/>
              </a:ext>
            </a:extLst>
          </p:cNvPr>
          <p:cNvSpPr txBox="1"/>
          <p:nvPr/>
        </p:nvSpPr>
        <p:spPr>
          <a:xfrm>
            <a:off x="1276010" y="4696420"/>
            <a:ext cx="4581301" cy="923330"/>
          </a:xfrm>
          <a:prstGeom prst="rect">
            <a:avLst/>
          </a:prstGeom>
          <a:noFill/>
        </p:spPr>
        <p:txBody>
          <a:bodyPr wrap="square" rtlCol="0">
            <a:spAutoFit/>
          </a:bodyPr>
          <a:lstStyle/>
          <a:p>
            <a:pPr algn="ctr"/>
            <a:r>
              <a:rPr kumimoji="1" lang="ja-JP" altLang="en-US" b="1" dirty="0">
                <a:solidFill>
                  <a:srgbClr val="888888"/>
                </a:solidFill>
                <a:latin typeface="UD デジタル 教科書体 NP-R" panose="02020400000000000000" pitchFamily="18" charset="-128"/>
                <a:ea typeface="UD デジタル 教科書体 NP-R" panose="02020400000000000000" pitchFamily="18" charset="-128"/>
              </a:rPr>
              <a:t>≠</a:t>
            </a:r>
            <a:endParaRPr kumimoji="1" lang="en-US" altLang="ja-JP" b="1" dirty="0">
              <a:solidFill>
                <a:srgbClr val="888888"/>
              </a:solidFill>
              <a:latin typeface="UD デジタル 教科書体 NP-R" panose="02020400000000000000" pitchFamily="18" charset="-128"/>
              <a:ea typeface="UD デジタル 教科書体 NP-R" panose="02020400000000000000" pitchFamily="18" charset="-128"/>
            </a:endParaRPr>
          </a:p>
          <a:p>
            <a:pPr algn="ctr"/>
            <a:endParaRPr kumimoji="1" lang="en-US" altLang="ja-JP" b="1" dirty="0">
              <a:solidFill>
                <a:srgbClr val="888888"/>
              </a:solidFill>
              <a:latin typeface="UD デジタル 教科書体 NP-R" panose="02020400000000000000" pitchFamily="18" charset="-128"/>
              <a:ea typeface="UD デジタル 教科書体 NP-R" panose="02020400000000000000" pitchFamily="18" charset="-128"/>
            </a:endParaRPr>
          </a:p>
          <a:p>
            <a:pPr algn="ctr"/>
            <a:r>
              <a:rPr kumimoji="1" lang="ja-JP" altLang="en-US" b="1" dirty="0">
                <a:solidFill>
                  <a:schemeClr val="accent2"/>
                </a:solidFill>
                <a:latin typeface="UD デジタル 教科書体 NP-R" panose="02020400000000000000" pitchFamily="18" charset="-128"/>
                <a:ea typeface="UD デジタル 教科書体 NP-R" panose="02020400000000000000" pitchFamily="18" charset="-128"/>
              </a:rPr>
              <a:t>内容が改ざんされている</a:t>
            </a:r>
          </a:p>
        </p:txBody>
      </p:sp>
      <p:sp>
        <p:nvSpPr>
          <p:cNvPr id="52" name="思考の吹き出し: 雲形 51">
            <a:extLst>
              <a:ext uri="{FF2B5EF4-FFF2-40B4-BE49-F238E27FC236}">
                <a16:creationId xmlns:a16="http://schemas.microsoft.com/office/drawing/2014/main" id="{0B183308-7B1C-D0FD-6B4D-607B8129B140}"/>
              </a:ext>
            </a:extLst>
          </p:cNvPr>
          <p:cNvSpPr/>
          <p:nvPr/>
        </p:nvSpPr>
        <p:spPr>
          <a:xfrm>
            <a:off x="4183946" y="2330957"/>
            <a:ext cx="1849813" cy="544334"/>
          </a:xfrm>
          <a:prstGeom prst="cloudCallout">
            <a:avLst>
              <a:gd name="adj1" fmla="val -36649"/>
              <a:gd name="adj2" fmla="val 106716"/>
            </a:avLst>
          </a:prstGeom>
          <a:solidFill>
            <a:srgbClr val="84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I'm Alice.</a:t>
            </a:r>
            <a:endParaRPr kumimoji="1" lang="ja-JP" altLang="en-US" dirty="0"/>
          </a:p>
        </p:txBody>
      </p:sp>
      <p:sp>
        <p:nvSpPr>
          <p:cNvPr id="53" name="テキスト ボックス 52">
            <a:extLst>
              <a:ext uri="{FF2B5EF4-FFF2-40B4-BE49-F238E27FC236}">
                <a16:creationId xmlns:a16="http://schemas.microsoft.com/office/drawing/2014/main" id="{F5F3068A-0FB8-169F-4EC7-B0642C90CEBA}"/>
              </a:ext>
            </a:extLst>
          </p:cNvPr>
          <p:cNvSpPr txBox="1"/>
          <p:nvPr/>
        </p:nvSpPr>
        <p:spPr>
          <a:xfrm>
            <a:off x="9795196" y="4586566"/>
            <a:ext cx="1166174" cy="461665"/>
          </a:xfrm>
          <a:prstGeom prst="rect">
            <a:avLst/>
          </a:prstGeom>
          <a:noFill/>
        </p:spPr>
        <p:txBody>
          <a:bodyPr wrap="square" rtlCol="0">
            <a:spAutoFit/>
          </a:bodyPr>
          <a:lstStyle/>
          <a:p>
            <a:r>
              <a:rPr kumimoji="1" lang="en-US" altLang="ja-JP" sz="2400" b="1" dirty="0">
                <a:solidFill>
                  <a:srgbClr val="888888"/>
                </a:solidFill>
                <a:latin typeface="UD デジタル 教科書体 NP-R" panose="02020400000000000000" pitchFamily="18" charset="-128"/>
                <a:ea typeface="UD デジタル 教科書体 NP-R" panose="02020400000000000000" pitchFamily="18" charset="-128"/>
              </a:rPr>
              <a:t>×</a:t>
            </a:r>
            <a:endParaRPr kumimoji="1" lang="ja-JP" altLang="en-US" sz="2400" b="1" dirty="0">
              <a:solidFill>
                <a:srgbClr val="888888"/>
              </a:solidFill>
              <a:latin typeface="UD デジタル 教科書体 NP-R" panose="02020400000000000000" pitchFamily="18" charset="-128"/>
              <a:ea typeface="UD デジタル 教科書体 NP-R" panose="02020400000000000000" pitchFamily="18" charset="-128"/>
            </a:endParaRPr>
          </a:p>
        </p:txBody>
      </p:sp>
      <p:sp>
        <p:nvSpPr>
          <p:cNvPr id="54" name="テキスト ボックス 53">
            <a:extLst>
              <a:ext uri="{FF2B5EF4-FFF2-40B4-BE49-F238E27FC236}">
                <a16:creationId xmlns:a16="http://schemas.microsoft.com/office/drawing/2014/main" id="{7E245B61-D2AB-856F-DBE6-35719DF64D9F}"/>
              </a:ext>
            </a:extLst>
          </p:cNvPr>
          <p:cNvSpPr txBox="1"/>
          <p:nvPr/>
        </p:nvSpPr>
        <p:spPr>
          <a:xfrm>
            <a:off x="10290827" y="3751953"/>
            <a:ext cx="1820301" cy="646331"/>
          </a:xfrm>
          <a:prstGeom prst="rect">
            <a:avLst/>
          </a:prstGeom>
          <a:noFill/>
        </p:spPr>
        <p:txBody>
          <a:bodyPr wrap="square" rtlCol="0">
            <a:spAutoFit/>
          </a:bodyPr>
          <a:lstStyle/>
          <a:p>
            <a:r>
              <a:rPr kumimoji="1" lang="ja-JP" altLang="en-US" b="1" dirty="0">
                <a:solidFill>
                  <a:schemeClr val="accent2"/>
                </a:solidFill>
                <a:latin typeface="UD デジタル 教科書体 NP-R" panose="02020400000000000000" pitchFamily="18" charset="-128"/>
                <a:ea typeface="UD デジタル 教科書体 NP-R" panose="02020400000000000000" pitchFamily="18" charset="-128"/>
              </a:rPr>
              <a:t>復号化</a:t>
            </a:r>
            <a:endParaRPr kumimoji="1" lang="en-US" altLang="ja-JP" b="1" dirty="0">
              <a:solidFill>
                <a:schemeClr val="accent2"/>
              </a:solidFill>
              <a:latin typeface="UD デジタル 教科書体 NP-R" panose="02020400000000000000" pitchFamily="18" charset="-128"/>
              <a:ea typeface="UD デジタル 教科書体 NP-R" panose="02020400000000000000" pitchFamily="18" charset="-128"/>
            </a:endParaRPr>
          </a:p>
          <a:p>
            <a:r>
              <a:rPr kumimoji="1" lang="ja-JP" altLang="en-US" b="1" dirty="0">
                <a:solidFill>
                  <a:schemeClr val="accent2"/>
                </a:solidFill>
                <a:latin typeface="UD デジタル 教科書体 NP-R" panose="02020400000000000000" pitchFamily="18" charset="-128"/>
                <a:ea typeface="UD デジタル 教科書体 NP-R" panose="02020400000000000000" pitchFamily="18" charset="-128"/>
              </a:rPr>
              <a:t>できない</a:t>
            </a:r>
          </a:p>
        </p:txBody>
      </p:sp>
    </p:spTree>
    <p:extLst>
      <p:ext uri="{BB962C8B-B14F-4D97-AF65-F5344CB8AC3E}">
        <p14:creationId xmlns:p14="http://schemas.microsoft.com/office/powerpoint/2010/main" val="2151713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四角形: 角を丸くする 29">
            <a:extLst>
              <a:ext uri="{FF2B5EF4-FFF2-40B4-BE49-F238E27FC236}">
                <a16:creationId xmlns:a16="http://schemas.microsoft.com/office/drawing/2014/main" id="{DD4E5A81-BC19-36BE-DA66-51D86EE71064}"/>
              </a:ext>
            </a:extLst>
          </p:cNvPr>
          <p:cNvSpPr/>
          <p:nvPr/>
        </p:nvSpPr>
        <p:spPr>
          <a:xfrm>
            <a:off x="611089" y="1829287"/>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ブロックチェーンの技術要素</a:t>
            </a:r>
          </a:p>
        </p:txBody>
      </p:sp>
      <p:sp>
        <p:nvSpPr>
          <p:cNvPr id="4" name="テキスト ボックス 3">
            <a:extLst>
              <a:ext uri="{FF2B5EF4-FFF2-40B4-BE49-F238E27FC236}">
                <a16:creationId xmlns:a16="http://schemas.microsoft.com/office/drawing/2014/main" id="{D89D9A72-F242-4AF8-4E7A-109B4A8B7ADD}"/>
              </a:ext>
            </a:extLst>
          </p:cNvPr>
          <p:cNvSpPr txBox="1"/>
          <p:nvPr/>
        </p:nvSpPr>
        <p:spPr>
          <a:xfrm>
            <a:off x="611089" y="2029237"/>
            <a:ext cx="3181422" cy="400110"/>
          </a:xfrm>
          <a:prstGeom prst="rect">
            <a:avLst/>
          </a:prstGeom>
          <a:noFill/>
        </p:spPr>
        <p:txBody>
          <a:bodyPr wrap="square" rtlCol="0">
            <a:spAutoFit/>
          </a:bodyPr>
          <a:lstStyle/>
          <a:p>
            <a:pPr marL="269875" indent="-269875" algn="ct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ハッシュ関数</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4493538"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ブロックチェーンの中核技術</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29" name="グラフィックス 28" descr="数学 単色塗りつぶし">
            <a:extLst>
              <a:ext uri="{FF2B5EF4-FFF2-40B4-BE49-F238E27FC236}">
                <a16:creationId xmlns:a16="http://schemas.microsoft.com/office/drawing/2014/main" id="{C392AEC7-C3BE-05E1-4070-9207A5F4E5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44600" y="2454948"/>
            <a:ext cx="914400" cy="914400"/>
          </a:xfrm>
          <a:prstGeom prst="rect">
            <a:avLst/>
          </a:prstGeom>
        </p:spPr>
      </p:pic>
      <p:sp>
        <p:nvSpPr>
          <p:cNvPr id="31" name="四角形: 角を丸くする 30">
            <a:extLst>
              <a:ext uri="{FF2B5EF4-FFF2-40B4-BE49-F238E27FC236}">
                <a16:creationId xmlns:a16="http://schemas.microsoft.com/office/drawing/2014/main" id="{809E3152-613B-C012-C1AE-99E1E854EDAA}"/>
              </a:ext>
            </a:extLst>
          </p:cNvPr>
          <p:cNvSpPr/>
          <p:nvPr/>
        </p:nvSpPr>
        <p:spPr>
          <a:xfrm>
            <a:off x="4158761" y="1829287"/>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BA1EFDC9-85E0-7423-3289-39CCC6DE5339}"/>
              </a:ext>
            </a:extLst>
          </p:cNvPr>
          <p:cNvSpPr txBox="1"/>
          <p:nvPr/>
        </p:nvSpPr>
        <p:spPr>
          <a:xfrm>
            <a:off x="4158761" y="2029237"/>
            <a:ext cx="3181422" cy="400110"/>
          </a:xfrm>
          <a:prstGeom prst="rect">
            <a:avLst/>
          </a:prstGeom>
          <a:noFill/>
        </p:spPr>
        <p:txBody>
          <a:bodyPr wrap="square" rtlCol="0">
            <a:spAutoFit/>
          </a:bodyPr>
          <a:lstStyle/>
          <a:p>
            <a:pPr marL="269875" indent="-269875" algn="ct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電子署名</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35" name="テキスト ボックス 34">
            <a:extLst>
              <a:ext uri="{FF2B5EF4-FFF2-40B4-BE49-F238E27FC236}">
                <a16:creationId xmlns:a16="http://schemas.microsoft.com/office/drawing/2014/main" id="{27765102-AA87-FEC2-3361-3B98B68C24EF}"/>
              </a:ext>
            </a:extLst>
          </p:cNvPr>
          <p:cNvSpPr txBox="1"/>
          <p:nvPr/>
        </p:nvSpPr>
        <p:spPr>
          <a:xfrm>
            <a:off x="611089" y="3379273"/>
            <a:ext cx="3181422" cy="338554"/>
          </a:xfrm>
          <a:prstGeom prst="rect">
            <a:avLst/>
          </a:prstGeom>
          <a:noFill/>
        </p:spPr>
        <p:txBody>
          <a:bodyPr wrap="square" rtlCol="0">
            <a:spAutoFit/>
          </a:bodyPr>
          <a:lstStyle/>
          <a:p>
            <a:pPr marL="269875" indent="-269875" algn="ct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耐改竄性を高める</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36" name="グラフィックス 35" descr="署名 単色塗りつぶし">
            <a:extLst>
              <a:ext uri="{FF2B5EF4-FFF2-40B4-BE49-F238E27FC236}">
                <a16:creationId xmlns:a16="http://schemas.microsoft.com/office/drawing/2014/main" id="{3FAB2C82-341C-D8C3-27BA-87007CAF86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277284" y="2457448"/>
            <a:ext cx="914400" cy="914400"/>
          </a:xfrm>
          <a:prstGeom prst="rect">
            <a:avLst/>
          </a:prstGeom>
        </p:spPr>
      </p:pic>
      <p:sp>
        <p:nvSpPr>
          <p:cNvPr id="37" name="テキスト ボックス 36">
            <a:extLst>
              <a:ext uri="{FF2B5EF4-FFF2-40B4-BE49-F238E27FC236}">
                <a16:creationId xmlns:a16="http://schemas.microsoft.com/office/drawing/2014/main" id="{232C544E-F0FD-0B23-7C57-9E04D155822F}"/>
              </a:ext>
            </a:extLst>
          </p:cNvPr>
          <p:cNvSpPr txBox="1"/>
          <p:nvPr/>
        </p:nvSpPr>
        <p:spPr>
          <a:xfrm>
            <a:off x="4143773" y="3381773"/>
            <a:ext cx="3181422" cy="338554"/>
          </a:xfrm>
          <a:prstGeom prst="rect">
            <a:avLst/>
          </a:prstGeom>
          <a:noFill/>
        </p:spPr>
        <p:txBody>
          <a:bodyPr wrap="square" rtlCol="0">
            <a:spAutoFit/>
          </a:bodyPr>
          <a:lstStyle/>
          <a:p>
            <a:pPr marL="269875" indent="-269875" algn="ct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真正性を証明する</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38" name="四角形: 角を丸くする 37">
            <a:extLst>
              <a:ext uri="{FF2B5EF4-FFF2-40B4-BE49-F238E27FC236}">
                <a16:creationId xmlns:a16="http://schemas.microsoft.com/office/drawing/2014/main" id="{92700E90-3904-22AD-1C53-D1B9C9FF9CA3}"/>
              </a:ext>
            </a:extLst>
          </p:cNvPr>
          <p:cNvSpPr/>
          <p:nvPr/>
        </p:nvSpPr>
        <p:spPr>
          <a:xfrm>
            <a:off x="2447381" y="4182185"/>
            <a:ext cx="3181422" cy="2075652"/>
          </a:xfrm>
          <a:prstGeom prst="roundRect">
            <a:avLst>
              <a:gd name="adj" fmla="val 4651"/>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3C828E8-B4F4-B0ED-C6D2-51E617EF873D}"/>
              </a:ext>
            </a:extLst>
          </p:cNvPr>
          <p:cNvSpPr txBox="1"/>
          <p:nvPr/>
        </p:nvSpPr>
        <p:spPr>
          <a:xfrm>
            <a:off x="2447381" y="4382135"/>
            <a:ext cx="3181422" cy="400110"/>
          </a:xfrm>
          <a:prstGeom prst="rect">
            <a:avLst/>
          </a:prstGeom>
          <a:noFill/>
        </p:spPr>
        <p:txBody>
          <a:bodyPr wrap="square" rtlCol="0">
            <a:spAutoFit/>
          </a:bodyPr>
          <a:lstStyle/>
          <a:p>
            <a:pPr marL="269875" indent="-269875" algn="ctr"/>
            <a:r>
              <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P2P</a:t>
            </a: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ネットワーク</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40" name="グラフィックス 39" descr="接続 単色塗りつぶし">
            <a:extLst>
              <a:ext uri="{FF2B5EF4-FFF2-40B4-BE49-F238E27FC236}">
                <a16:creationId xmlns:a16="http://schemas.microsoft.com/office/drawing/2014/main" id="{DE7B991F-64B2-265D-83E5-D8BBA802E6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565904" y="4810346"/>
            <a:ext cx="914400" cy="914400"/>
          </a:xfrm>
          <a:prstGeom prst="rect">
            <a:avLst/>
          </a:prstGeom>
        </p:spPr>
      </p:pic>
      <p:sp>
        <p:nvSpPr>
          <p:cNvPr id="41" name="テキスト ボックス 40">
            <a:extLst>
              <a:ext uri="{FF2B5EF4-FFF2-40B4-BE49-F238E27FC236}">
                <a16:creationId xmlns:a16="http://schemas.microsoft.com/office/drawing/2014/main" id="{B6338BC9-6A94-472C-AF6D-BE3C272D021F}"/>
              </a:ext>
            </a:extLst>
          </p:cNvPr>
          <p:cNvSpPr txBox="1"/>
          <p:nvPr/>
        </p:nvSpPr>
        <p:spPr>
          <a:xfrm>
            <a:off x="2432393" y="5734671"/>
            <a:ext cx="3181422" cy="338554"/>
          </a:xfrm>
          <a:prstGeom prst="rect">
            <a:avLst/>
          </a:prstGeom>
          <a:noFill/>
        </p:spPr>
        <p:txBody>
          <a:bodyPr wrap="square" rtlCol="0">
            <a:spAutoFit/>
          </a:bodyPr>
          <a:lstStyle/>
          <a:p>
            <a:pPr marL="269875" indent="-269875" algn="ct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耐障害性</a:t>
            </a:r>
            <a:r>
              <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非中央集権性を高める</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cxnSp>
        <p:nvCxnSpPr>
          <p:cNvPr id="43" name="直線コネクタ 42">
            <a:extLst>
              <a:ext uri="{FF2B5EF4-FFF2-40B4-BE49-F238E27FC236}">
                <a16:creationId xmlns:a16="http://schemas.microsoft.com/office/drawing/2014/main" id="{B854EDC5-D05A-664C-EAFC-D2A60B473B90}"/>
              </a:ext>
            </a:extLst>
          </p:cNvPr>
          <p:cNvCxnSpPr>
            <a:cxnSpLocks/>
          </p:cNvCxnSpPr>
          <p:nvPr/>
        </p:nvCxnSpPr>
        <p:spPr>
          <a:xfrm flipV="1">
            <a:off x="3810777" y="5080422"/>
            <a:ext cx="392139" cy="12858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2EF08B62-833B-6AEF-CC72-10D41A682EC9}"/>
              </a:ext>
            </a:extLst>
          </p:cNvPr>
          <p:cNvCxnSpPr>
            <a:cxnSpLocks/>
          </p:cNvCxnSpPr>
          <p:nvPr/>
        </p:nvCxnSpPr>
        <p:spPr>
          <a:xfrm flipV="1">
            <a:off x="3810777" y="5052321"/>
            <a:ext cx="196069" cy="43090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7C47362-A6FA-0973-F9EF-4CABAD77CDD6}"/>
              </a:ext>
            </a:extLst>
          </p:cNvPr>
          <p:cNvCxnSpPr>
            <a:cxnSpLocks/>
          </p:cNvCxnSpPr>
          <p:nvPr/>
        </p:nvCxnSpPr>
        <p:spPr>
          <a:xfrm flipH="1" flipV="1">
            <a:off x="4006846" y="5024220"/>
            <a:ext cx="76200" cy="243326"/>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3A97C269-2FBA-837C-9874-D5E12B675844}"/>
              </a:ext>
            </a:extLst>
          </p:cNvPr>
          <p:cNvCxnSpPr>
            <a:cxnSpLocks/>
          </p:cNvCxnSpPr>
          <p:nvPr/>
        </p:nvCxnSpPr>
        <p:spPr>
          <a:xfrm flipH="1" flipV="1">
            <a:off x="3993366" y="5042396"/>
            <a:ext cx="326409" cy="22515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60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四角形: 角を丸くする 155">
            <a:extLst>
              <a:ext uri="{FF2B5EF4-FFF2-40B4-BE49-F238E27FC236}">
                <a16:creationId xmlns:a16="http://schemas.microsoft.com/office/drawing/2014/main" id="{60D77F47-1A4D-FD16-5727-9B8FF4A7870F}"/>
              </a:ext>
            </a:extLst>
          </p:cNvPr>
          <p:cNvSpPr/>
          <p:nvPr/>
        </p:nvSpPr>
        <p:spPr>
          <a:xfrm>
            <a:off x="600808" y="1758604"/>
            <a:ext cx="5400000" cy="4689820"/>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7" name="四角形: 角を丸くする 156">
            <a:extLst>
              <a:ext uri="{FF2B5EF4-FFF2-40B4-BE49-F238E27FC236}">
                <a16:creationId xmlns:a16="http://schemas.microsoft.com/office/drawing/2014/main" id="{515725E5-1F58-ABCE-B67C-1B5EE6813669}"/>
              </a:ext>
            </a:extLst>
          </p:cNvPr>
          <p:cNvSpPr/>
          <p:nvPr/>
        </p:nvSpPr>
        <p:spPr>
          <a:xfrm>
            <a:off x="6341468" y="1758605"/>
            <a:ext cx="5400000" cy="4689819"/>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32E562A5-BFD7-7B29-741D-DFAD8F90BE93}"/>
              </a:ext>
            </a:extLst>
          </p:cNvPr>
          <p:cNvSpPr txBox="1"/>
          <p:nvPr/>
        </p:nvSpPr>
        <p:spPr>
          <a:xfrm>
            <a:off x="171450" y="257175"/>
            <a:ext cx="5519460" cy="584775"/>
          </a:xfrm>
          <a:prstGeom prst="rect">
            <a:avLst/>
          </a:prstGeom>
          <a:noFill/>
        </p:spPr>
        <p:txBody>
          <a:bodyPr wrap="none" rtlCol="0">
            <a:spAutoFit/>
          </a:bodyPr>
          <a:lstStyle/>
          <a:p>
            <a:r>
              <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ブロックチェーンの技術要素</a:t>
            </a:r>
          </a:p>
        </p:txBody>
      </p:sp>
      <p:sp>
        <p:nvSpPr>
          <p:cNvPr id="7" name="テキスト ボックス 6">
            <a:extLst>
              <a:ext uri="{FF2B5EF4-FFF2-40B4-BE49-F238E27FC236}">
                <a16:creationId xmlns:a16="http://schemas.microsoft.com/office/drawing/2014/main" id="{B1A4CD89-21E8-0C4A-39DC-7E5E221632CE}"/>
              </a:ext>
            </a:extLst>
          </p:cNvPr>
          <p:cNvSpPr txBox="1"/>
          <p:nvPr/>
        </p:nvSpPr>
        <p:spPr>
          <a:xfrm>
            <a:off x="226572" y="1069445"/>
            <a:ext cx="7140096"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P2P</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ネットワーク  ～自律分散性を支える技術～</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cxnSp>
        <p:nvCxnSpPr>
          <p:cNvPr id="9" name="直線コネクタ 8">
            <a:extLst>
              <a:ext uri="{FF2B5EF4-FFF2-40B4-BE49-F238E27FC236}">
                <a16:creationId xmlns:a16="http://schemas.microsoft.com/office/drawing/2014/main" id="{94E8CEC8-1225-FA3F-CB78-EB8F44F4BE45}"/>
              </a:ext>
            </a:extLst>
          </p:cNvPr>
          <p:cNvCxnSpPr/>
          <p:nvPr/>
        </p:nvCxnSpPr>
        <p:spPr>
          <a:xfrm>
            <a:off x="254318" y="841950"/>
            <a:ext cx="11487150" cy="0"/>
          </a:xfrm>
          <a:prstGeom prst="line">
            <a:avLst/>
          </a:prstGeom>
          <a:ln w="60325">
            <a:gradFill flip="none" rotWithShape="1">
              <a:gsLst>
                <a:gs pos="0">
                  <a:schemeClr val="bg1">
                    <a:lumMod val="65000"/>
                  </a:schemeClr>
                </a:gs>
                <a:gs pos="100000">
                  <a:srgbClr val="333F5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33B7BA24-76AE-33AA-330F-B6F410EBE000}"/>
              </a:ext>
            </a:extLst>
          </p:cNvPr>
          <p:cNvSpPr txBox="1"/>
          <p:nvPr/>
        </p:nvSpPr>
        <p:spPr>
          <a:xfrm>
            <a:off x="4077318" y="-498858"/>
            <a:ext cx="11290960" cy="646331"/>
          </a:xfrm>
          <a:prstGeom prst="rect">
            <a:avLst/>
          </a:prstGeom>
          <a:noFill/>
        </p:spPr>
        <p:txBody>
          <a:bodyPr wrap="square" rtlCol="0">
            <a:spAutoFit/>
          </a:bodyPr>
          <a:lstStyle/>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・特定のサーバーやクライアントを持たずに、ノードと呼ばれる各端末が対等</a:t>
            </a:r>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(peer)</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に直接通信する。</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・システムが分散されており、一部のコンピュータがダウンしたとしてもシステム全体は動き続ける。</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135" name="図 134">
            <a:extLst>
              <a:ext uri="{FF2B5EF4-FFF2-40B4-BE49-F238E27FC236}">
                <a16:creationId xmlns:a16="http://schemas.microsoft.com/office/drawing/2014/main" id="{F630E621-B4D9-98E9-8FB0-8E42C3CA601F}"/>
              </a:ext>
            </a:extLst>
          </p:cNvPr>
          <p:cNvPicPr>
            <a:picLocks noChangeAspect="1"/>
          </p:cNvPicPr>
          <p:nvPr/>
        </p:nvPicPr>
        <p:blipFill>
          <a:blip r:embed="rId3"/>
          <a:stretch>
            <a:fillRect/>
          </a:stretch>
        </p:blipFill>
        <p:spPr>
          <a:xfrm>
            <a:off x="2209371" y="1995109"/>
            <a:ext cx="2240024" cy="1961110"/>
          </a:xfrm>
          <a:prstGeom prst="rect">
            <a:avLst/>
          </a:prstGeom>
        </p:spPr>
      </p:pic>
      <p:pic>
        <p:nvPicPr>
          <p:cNvPr id="155" name="図 154">
            <a:extLst>
              <a:ext uri="{FF2B5EF4-FFF2-40B4-BE49-F238E27FC236}">
                <a16:creationId xmlns:a16="http://schemas.microsoft.com/office/drawing/2014/main" id="{C0ABECBB-0E04-312F-1399-31AFAC93A2FA}"/>
              </a:ext>
            </a:extLst>
          </p:cNvPr>
          <p:cNvPicPr>
            <a:picLocks noChangeAspect="1"/>
          </p:cNvPicPr>
          <p:nvPr/>
        </p:nvPicPr>
        <p:blipFill>
          <a:blip r:embed="rId4"/>
          <a:stretch>
            <a:fillRect/>
          </a:stretch>
        </p:blipFill>
        <p:spPr>
          <a:xfrm>
            <a:off x="7919629" y="1995110"/>
            <a:ext cx="2243677" cy="1961109"/>
          </a:xfrm>
          <a:prstGeom prst="rect">
            <a:avLst/>
          </a:prstGeom>
        </p:spPr>
      </p:pic>
      <p:sp>
        <p:nvSpPr>
          <p:cNvPr id="158" name="テキスト ボックス 157">
            <a:extLst>
              <a:ext uri="{FF2B5EF4-FFF2-40B4-BE49-F238E27FC236}">
                <a16:creationId xmlns:a16="http://schemas.microsoft.com/office/drawing/2014/main" id="{992010F0-1AB2-9100-C1F9-24551C597CB7}"/>
              </a:ext>
            </a:extLst>
          </p:cNvPr>
          <p:cNvSpPr txBox="1"/>
          <p:nvPr/>
        </p:nvSpPr>
        <p:spPr>
          <a:xfrm>
            <a:off x="7460891" y="3992669"/>
            <a:ext cx="3181422" cy="400110"/>
          </a:xfrm>
          <a:prstGeom prst="rect">
            <a:avLst/>
          </a:prstGeom>
          <a:noFill/>
        </p:spPr>
        <p:txBody>
          <a:bodyPr wrap="square" rtlCol="0">
            <a:spAutoFit/>
          </a:bodyPr>
          <a:lstStyle/>
          <a:p>
            <a:pPr marL="269875" indent="-269875" algn="ctr"/>
            <a:r>
              <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P2P</a:t>
            </a: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方式</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159" name="テキスト ボックス 158">
            <a:extLst>
              <a:ext uri="{FF2B5EF4-FFF2-40B4-BE49-F238E27FC236}">
                <a16:creationId xmlns:a16="http://schemas.microsoft.com/office/drawing/2014/main" id="{72D4C611-61A1-E9F2-FDC6-5B321E79DAC6}"/>
              </a:ext>
            </a:extLst>
          </p:cNvPr>
          <p:cNvSpPr txBox="1"/>
          <p:nvPr/>
        </p:nvSpPr>
        <p:spPr>
          <a:xfrm>
            <a:off x="6562724" y="4534319"/>
            <a:ext cx="5028467" cy="1323439"/>
          </a:xfrm>
          <a:prstGeom prst="rect">
            <a:avLst/>
          </a:prstGeom>
          <a:noFill/>
        </p:spPr>
        <p:txBody>
          <a:bodyPr wrap="square" rtlCol="0">
            <a:spAutoFit/>
          </a:bodyPr>
          <a:lstStyle/>
          <a:p>
            <a:pPr marL="269875" indent="-269875"/>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・特定のサーバーやクライアントを持たず、ノードと呼ばれる各端末が対等</a:t>
            </a:r>
            <a:r>
              <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(peer) </a:t>
            </a: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に直接通信する。</a:t>
            </a:r>
          </a:p>
          <a:p>
            <a:pPr marL="269875" indent="-269875"/>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・システムが分散されており、一部のコンピュータがダウンしたとしてもシステム全体は動き続ける。</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・応用例</a:t>
            </a:r>
            <a:r>
              <a:rPr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 </a:t>
            </a:r>
            <a:r>
              <a:rPr lang="en-US" altLang="ja-JP" sz="1600" dirty="0" err="1">
                <a:solidFill>
                  <a:schemeClr val="bg1">
                    <a:lumMod val="50000"/>
                  </a:schemeClr>
                </a:solidFill>
                <a:latin typeface="UD デジタル 教科書体 NP-R" panose="02020400000000000000" pitchFamily="18" charset="-128"/>
                <a:ea typeface="UD デジタル 教科書体 NP-R" panose="02020400000000000000" pitchFamily="18" charset="-128"/>
              </a:rPr>
              <a:t>Winny</a:t>
            </a:r>
            <a:endPar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160" name="テキスト ボックス 159">
            <a:extLst>
              <a:ext uri="{FF2B5EF4-FFF2-40B4-BE49-F238E27FC236}">
                <a16:creationId xmlns:a16="http://schemas.microsoft.com/office/drawing/2014/main" id="{E204CA0D-9288-369B-C19E-EC54B9C155D9}"/>
              </a:ext>
            </a:extLst>
          </p:cNvPr>
          <p:cNvSpPr txBox="1"/>
          <p:nvPr/>
        </p:nvSpPr>
        <p:spPr>
          <a:xfrm>
            <a:off x="1669691" y="4051293"/>
            <a:ext cx="3181422"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クライアントサーバ型</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161" name="テキスト ボックス 160">
            <a:extLst>
              <a:ext uri="{FF2B5EF4-FFF2-40B4-BE49-F238E27FC236}">
                <a16:creationId xmlns:a16="http://schemas.microsoft.com/office/drawing/2014/main" id="{292D5740-6EE4-5CB2-0D4B-35263A402345}"/>
              </a:ext>
            </a:extLst>
          </p:cNvPr>
          <p:cNvSpPr txBox="1"/>
          <p:nvPr/>
        </p:nvSpPr>
        <p:spPr>
          <a:xfrm>
            <a:off x="904875" y="4592943"/>
            <a:ext cx="4786036" cy="1077218"/>
          </a:xfrm>
          <a:prstGeom prst="rect">
            <a:avLst/>
          </a:prstGeom>
          <a:noFill/>
        </p:spPr>
        <p:txBody>
          <a:bodyPr wrap="square" rtlCol="0">
            <a:spAutoFit/>
          </a:bodyPr>
          <a:lstStyle/>
          <a:p>
            <a:pPr marL="180975" indent="-180975"/>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・中央でシステムを管理をする「サーバ」と、</a:t>
            </a:r>
            <a:br>
              <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b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システムを利用する「クライアント」がネットワークでつながっている。</a:t>
            </a:r>
            <a:endParaRPr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269875"/>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・多くのシステムはこの方式を採用している。</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670518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ブロックチェーンの技術要素</a:t>
            </a: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4493538"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ブロックチェーンの中核技術</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3" name="四角形: 角を丸くする 2">
            <a:extLst>
              <a:ext uri="{FF2B5EF4-FFF2-40B4-BE49-F238E27FC236}">
                <a16:creationId xmlns:a16="http://schemas.microsoft.com/office/drawing/2014/main" id="{93632773-553E-0A30-1738-53C06BAD2773}"/>
              </a:ext>
            </a:extLst>
          </p:cNvPr>
          <p:cNvSpPr/>
          <p:nvPr/>
        </p:nvSpPr>
        <p:spPr>
          <a:xfrm>
            <a:off x="2322466" y="2705654"/>
            <a:ext cx="3181422" cy="2075652"/>
          </a:xfrm>
          <a:prstGeom prst="roundRect">
            <a:avLst>
              <a:gd name="adj" fmla="val 465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3DE73B06-1AEE-5BE7-59E5-BFEE7369F6A1}"/>
              </a:ext>
            </a:extLst>
          </p:cNvPr>
          <p:cNvSpPr txBox="1"/>
          <p:nvPr/>
        </p:nvSpPr>
        <p:spPr>
          <a:xfrm>
            <a:off x="2322466" y="2905604"/>
            <a:ext cx="3181422" cy="369332"/>
          </a:xfrm>
          <a:prstGeom prst="rect">
            <a:avLst/>
          </a:prstGeom>
          <a:noFill/>
        </p:spPr>
        <p:txBody>
          <a:bodyPr wrap="square" rtlCol="0">
            <a:spAutoFit/>
          </a:bodyPr>
          <a:lstStyle/>
          <a:p>
            <a:pPr marL="269875" indent="-269875" algn="ctr"/>
            <a:r>
              <a:rPr kumimoji="1" lang="ja-JP" altLang="en-US"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コンセンサスアルゴリズム</a:t>
            </a:r>
            <a:endParaRPr kumimoji="1" lang="en-US" altLang="ja-JP"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7" name="グラフィックス 6" descr="握手 単色塗りつぶし">
            <a:extLst>
              <a:ext uri="{FF2B5EF4-FFF2-40B4-BE49-F238E27FC236}">
                <a16:creationId xmlns:a16="http://schemas.microsoft.com/office/drawing/2014/main" id="{7FC8EA6D-DBE7-3603-DA9F-35F974B5EF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40989" y="3333815"/>
            <a:ext cx="914400" cy="914400"/>
          </a:xfrm>
          <a:prstGeom prst="rect">
            <a:avLst/>
          </a:prstGeom>
        </p:spPr>
      </p:pic>
      <p:sp>
        <p:nvSpPr>
          <p:cNvPr id="8" name="テキスト ボックス 7">
            <a:extLst>
              <a:ext uri="{FF2B5EF4-FFF2-40B4-BE49-F238E27FC236}">
                <a16:creationId xmlns:a16="http://schemas.microsoft.com/office/drawing/2014/main" id="{4A27438C-DF5D-AD13-129E-F4F65EFDC823}"/>
              </a:ext>
            </a:extLst>
          </p:cNvPr>
          <p:cNvSpPr txBox="1"/>
          <p:nvPr/>
        </p:nvSpPr>
        <p:spPr>
          <a:xfrm>
            <a:off x="2307478" y="4258140"/>
            <a:ext cx="3181422" cy="338554"/>
          </a:xfrm>
          <a:prstGeom prst="rect">
            <a:avLst/>
          </a:prstGeom>
          <a:noFill/>
        </p:spPr>
        <p:txBody>
          <a:bodyPr wrap="square" rtlCol="0">
            <a:spAutoFit/>
          </a:bodyPr>
          <a:lstStyle/>
          <a:p>
            <a:pPr marL="269875" indent="-269875" algn="ct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合意形成を行う仕組み</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832775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ブロックチェーンの技術要素</a:t>
            </a: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2954655" cy="461665"/>
          </a:xfrm>
          <a:prstGeom prst="rect">
            <a:avLst/>
          </a:prstGeom>
          <a:noFill/>
        </p:spPr>
        <p:txBody>
          <a:bodyPr wrap="none" lIns="91440" tIns="45720" rIns="91440" bIns="45720" rtlCol="0" anchor="t">
            <a:spAutoFit/>
          </a:bodyPr>
          <a:lstStyle/>
          <a:p>
            <a:r>
              <a:rPr kumimoji="1" lang="en-US" altLang="ja-JP" sz="2400" dirty="0">
                <a:solidFill>
                  <a:schemeClr val="accent4"/>
                </a:solidFill>
                <a:latin typeface="UD デジタル 教科書体 NP-R"/>
                <a:ea typeface="UD デジタル 教科書体 NP-R"/>
              </a:rPr>
              <a:t>┃</a:t>
            </a:r>
            <a:r>
              <a:rPr lang="ja-JP" altLang="en-US" sz="2400" dirty="0">
                <a:solidFill>
                  <a:schemeClr val="bg1">
                    <a:lumMod val="85000"/>
                  </a:schemeClr>
                </a:solidFill>
                <a:latin typeface="UD デジタル 教科書体 NP-R"/>
                <a:ea typeface="UD デジタル 教科書体 NP-R"/>
              </a:rPr>
              <a:t>合意形成の必要性</a:t>
            </a:r>
            <a:endParaRPr kumimoji="1" lang="ja-JP" altLang="en-US" sz="3200" dirty="0">
              <a:solidFill>
                <a:schemeClr val="bg1">
                  <a:lumMod val="85000"/>
                </a:schemeClr>
              </a:solidFill>
              <a:latin typeface="UD デジタル 教科書体 NP-R"/>
              <a:ea typeface="UD デジタル 教科書体 NP-R"/>
            </a:endParaRPr>
          </a:p>
        </p:txBody>
      </p:sp>
      <p:sp>
        <p:nvSpPr>
          <p:cNvPr id="7" name="テキスト ボックス 6">
            <a:extLst>
              <a:ext uri="{FF2B5EF4-FFF2-40B4-BE49-F238E27FC236}">
                <a16:creationId xmlns:a16="http://schemas.microsoft.com/office/drawing/2014/main" id="{F922A8C1-8EFE-2F2D-F34C-0D2623F851AB}"/>
              </a:ext>
            </a:extLst>
          </p:cNvPr>
          <p:cNvSpPr txBox="1"/>
          <p:nvPr/>
        </p:nvSpPr>
        <p:spPr>
          <a:xfrm>
            <a:off x="490107" y="1523853"/>
            <a:ext cx="6962931" cy="1754326"/>
          </a:xfrm>
          <a:prstGeom prst="rect">
            <a:avLst/>
          </a:prstGeom>
          <a:noFill/>
        </p:spPr>
        <p:txBody>
          <a:bodyPr wrap="square" rtlCol="0">
            <a:spAutoFit/>
          </a:bodyPr>
          <a:lstStyle/>
          <a:p>
            <a:pPr marL="269875" indent="-269875"/>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・中央集権型</a:t>
            </a:r>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p>
          <a:p>
            <a:pPr marL="269875" indent="-31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中央の管理者がすべて管理をする。</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3175"/>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・分散型</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p>
          <a:p>
            <a:pPr marL="269875" indent="-31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ネットワーク参加者の間で管理をする。</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31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⇒仕組みを整えないと、台帳に齟齬が出てしまう。</a:t>
            </a:r>
            <a:endParaRPr lang="en-US" altLang="ja-JP" dirty="0">
              <a:solidFill>
                <a:schemeClr val="accent4"/>
              </a:solidFill>
              <a:latin typeface="UD デジタル 教科書体 NP-R" panose="02020400000000000000" pitchFamily="18" charset="-128"/>
              <a:ea typeface="UD デジタル 教科書体 NP-R" panose="02020400000000000000" pitchFamily="18" charset="-128"/>
            </a:endParaRPr>
          </a:p>
        </p:txBody>
      </p:sp>
      <p:sp>
        <p:nvSpPr>
          <p:cNvPr id="35" name="四角形: 角を丸くする 34">
            <a:extLst>
              <a:ext uri="{FF2B5EF4-FFF2-40B4-BE49-F238E27FC236}">
                <a16:creationId xmlns:a16="http://schemas.microsoft.com/office/drawing/2014/main" id="{337990CF-C2B1-4310-B190-999AC6EF7835}"/>
              </a:ext>
            </a:extLst>
          </p:cNvPr>
          <p:cNvSpPr/>
          <p:nvPr/>
        </p:nvSpPr>
        <p:spPr>
          <a:xfrm>
            <a:off x="1166796" y="3378731"/>
            <a:ext cx="5200098" cy="3067040"/>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6" name="グループ化 35">
            <a:extLst>
              <a:ext uri="{FF2B5EF4-FFF2-40B4-BE49-F238E27FC236}">
                <a16:creationId xmlns:a16="http://schemas.microsoft.com/office/drawing/2014/main" id="{FE72A4CD-63ED-26A8-FE6B-E6EC3E918154}"/>
              </a:ext>
            </a:extLst>
          </p:cNvPr>
          <p:cNvGrpSpPr/>
          <p:nvPr/>
        </p:nvGrpSpPr>
        <p:grpSpPr>
          <a:xfrm>
            <a:off x="2839811" y="5256042"/>
            <a:ext cx="727122" cy="646331"/>
            <a:chOff x="8195053" y="3105834"/>
            <a:chExt cx="727122" cy="646331"/>
          </a:xfrm>
        </p:grpSpPr>
        <p:sp>
          <p:nvSpPr>
            <p:cNvPr id="37" name="テキスト ボックス 36">
              <a:extLst>
                <a:ext uri="{FF2B5EF4-FFF2-40B4-BE49-F238E27FC236}">
                  <a16:creationId xmlns:a16="http://schemas.microsoft.com/office/drawing/2014/main" id="{6F3011C9-A396-748F-7E55-BF53B9C07B7C}"/>
                </a:ext>
              </a:extLst>
            </p:cNvPr>
            <p:cNvSpPr txBox="1"/>
            <p:nvPr/>
          </p:nvSpPr>
          <p:spPr>
            <a:xfrm>
              <a:off x="8195053" y="3105834"/>
              <a:ext cx="727122" cy="646331"/>
            </a:xfrm>
            <a:prstGeom prst="rect">
              <a:avLst/>
            </a:prstGeom>
            <a:noFill/>
          </p:spPr>
          <p:txBody>
            <a:bodyPr wrap="square" rtlCol="0">
              <a:spAutoFit/>
            </a:bodyPr>
            <a:lstStyle/>
            <a:p>
              <a:r>
                <a:rPr kumimoji="1" lang="ja-JP" altLang="en-US" sz="3600" b="1" dirty="0">
                  <a:solidFill>
                    <a:schemeClr val="bg1">
                      <a:lumMod val="50000"/>
                    </a:schemeClr>
                  </a:solidFill>
                </a:rPr>
                <a:t>🖥</a:t>
              </a:r>
            </a:p>
          </p:txBody>
        </p:sp>
        <p:sp>
          <p:nvSpPr>
            <p:cNvPr id="38" name="楕円 37">
              <a:extLst>
                <a:ext uri="{FF2B5EF4-FFF2-40B4-BE49-F238E27FC236}">
                  <a16:creationId xmlns:a16="http://schemas.microsoft.com/office/drawing/2014/main" id="{DFDA05F8-390C-ED22-2C6B-58B500E9F6B2}"/>
                </a:ext>
              </a:extLst>
            </p:cNvPr>
            <p:cNvSpPr/>
            <p:nvPr/>
          </p:nvSpPr>
          <p:spPr>
            <a:xfrm>
              <a:off x="8263783" y="3568307"/>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 name="グループ化 38">
            <a:extLst>
              <a:ext uri="{FF2B5EF4-FFF2-40B4-BE49-F238E27FC236}">
                <a16:creationId xmlns:a16="http://schemas.microsoft.com/office/drawing/2014/main" id="{C4D3D8F9-F301-B965-4BCA-4851A2713AC4}"/>
              </a:ext>
            </a:extLst>
          </p:cNvPr>
          <p:cNvGrpSpPr/>
          <p:nvPr/>
        </p:nvGrpSpPr>
        <p:grpSpPr>
          <a:xfrm>
            <a:off x="1838527" y="4107893"/>
            <a:ext cx="727122" cy="646331"/>
            <a:chOff x="8195053" y="3105834"/>
            <a:chExt cx="727122" cy="646331"/>
          </a:xfrm>
        </p:grpSpPr>
        <p:sp>
          <p:nvSpPr>
            <p:cNvPr id="40" name="楕円 39">
              <a:extLst>
                <a:ext uri="{FF2B5EF4-FFF2-40B4-BE49-F238E27FC236}">
                  <a16:creationId xmlns:a16="http://schemas.microsoft.com/office/drawing/2014/main" id="{9274CEA3-3A18-684A-1958-3C6C8BA1295C}"/>
                </a:ext>
              </a:extLst>
            </p:cNvPr>
            <p:cNvSpPr/>
            <p:nvPr/>
          </p:nvSpPr>
          <p:spPr>
            <a:xfrm>
              <a:off x="8263783" y="3568307"/>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9D4158F4-33AA-AEED-E974-249FECB5EAA8}"/>
                </a:ext>
              </a:extLst>
            </p:cNvPr>
            <p:cNvSpPr txBox="1"/>
            <p:nvPr/>
          </p:nvSpPr>
          <p:spPr>
            <a:xfrm>
              <a:off x="8195053" y="3105834"/>
              <a:ext cx="727122" cy="646331"/>
            </a:xfrm>
            <a:prstGeom prst="rect">
              <a:avLst/>
            </a:prstGeom>
            <a:noFill/>
          </p:spPr>
          <p:txBody>
            <a:bodyPr wrap="square" rtlCol="0">
              <a:spAutoFit/>
            </a:bodyPr>
            <a:lstStyle/>
            <a:p>
              <a:r>
                <a:rPr kumimoji="1" lang="ja-JP" altLang="en-US" sz="3600" b="1" dirty="0">
                  <a:solidFill>
                    <a:schemeClr val="bg1">
                      <a:lumMod val="50000"/>
                    </a:schemeClr>
                  </a:solidFill>
                </a:rPr>
                <a:t>🖥</a:t>
              </a:r>
            </a:p>
          </p:txBody>
        </p:sp>
      </p:grpSp>
      <p:grpSp>
        <p:nvGrpSpPr>
          <p:cNvPr id="42" name="グループ化 41">
            <a:extLst>
              <a:ext uri="{FF2B5EF4-FFF2-40B4-BE49-F238E27FC236}">
                <a16:creationId xmlns:a16="http://schemas.microsoft.com/office/drawing/2014/main" id="{297FE3DA-5CA0-5CE5-D5EF-872DE0B67AC1}"/>
              </a:ext>
            </a:extLst>
          </p:cNvPr>
          <p:cNvGrpSpPr/>
          <p:nvPr/>
        </p:nvGrpSpPr>
        <p:grpSpPr>
          <a:xfrm>
            <a:off x="4727008" y="4459859"/>
            <a:ext cx="727122" cy="646331"/>
            <a:chOff x="8195053" y="3105834"/>
            <a:chExt cx="727122" cy="646331"/>
          </a:xfrm>
        </p:grpSpPr>
        <p:sp>
          <p:nvSpPr>
            <p:cNvPr id="43" name="楕円 42">
              <a:extLst>
                <a:ext uri="{FF2B5EF4-FFF2-40B4-BE49-F238E27FC236}">
                  <a16:creationId xmlns:a16="http://schemas.microsoft.com/office/drawing/2014/main" id="{F53C6366-969C-E2F2-3295-A689502D30A5}"/>
                </a:ext>
              </a:extLst>
            </p:cNvPr>
            <p:cNvSpPr/>
            <p:nvPr/>
          </p:nvSpPr>
          <p:spPr>
            <a:xfrm>
              <a:off x="8263783" y="3568307"/>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256D917E-932F-250A-E8D6-8CFC587B7709}"/>
                </a:ext>
              </a:extLst>
            </p:cNvPr>
            <p:cNvSpPr txBox="1"/>
            <p:nvPr/>
          </p:nvSpPr>
          <p:spPr>
            <a:xfrm>
              <a:off x="8195053" y="3105834"/>
              <a:ext cx="727122" cy="646331"/>
            </a:xfrm>
            <a:prstGeom prst="rect">
              <a:avLst/>
            </a:prstGeom>
            <a:noFill/>
          </p:spPr>
          <p:txBody>
            <a:bodyPr wrap="square" rtlCol="0">
              <a:spAutoFit/>
            </a:bodyPr>
            <a:lstStyle/>
            <a:p>
              <a:r>
                <a:rPr kumimoji="1" lang="ja-JP" altLang="en-US" sz="3600" b="1" dirty="0">
                  <a:solidFill>
                    <a:schemeClr val="bg1">
                      <a:lumMod val="50000"/>
                    </a:schemeClr>
                  </a:solidFill>
                </a:rPr>
                <a:t>🖥</a:t>
              </a:r>
            </a:p>
          </p:txBody>
        </p:sp>
      </p:grpSp>
      <p:grpSp>
        <p:nvGrpSpPr>
          <p:cNvPr id="45" name="グループ化 44">
            <a:extLst>
              <a:ext uri="{FF2B5EF4-FFF2-40B4-BE49-F238E27FC236}">
                <a16:creationId xmlns:a16="http://schemas.microsoft.com/office/drawing/2014/main" id="{1A6863F3-0E7C-FC62-1188-9D69217ABA16}"/>
              </a:ext>
            </a:extLst>
          </p:cNvPr>
          <p:cNvGrpSpPr/>
          <p:nvPr/>
        </p:nvGrpSpPr>
        <p:grpSpPr>
          <a:xfrm>
            <a:off x="3274221" y="3665097"/>
            <a:ext cx="727122" cy="646331"/>
            <a:chOff x="8195053" y="3105834"/>
            <a:chExt cx="727122" cy="646331"/>
          </a:xfrm>
        </p:grpSpPr>
        <p:sp>
          <p:nvSpPr>
            <p:cNvPr id="46" name="楕円 45">
              <a:extLst>
                <a:ext uri="{FF2B5EF4-FFF2-40B4-BE49-F238E27FC236}">
                  <a16:creationId xmlns:a16="http://schemas.microsoft.com/office/drawing/2014/main" id="{BCB2FFFD-CC38-9132-0FBE-3893299F45FA}"/>
                </a:ext>
              </a:extLst>
            </p:cNvPr>
            <p:cNvSpPr/>
            <p:nvPr/>
          </p:nvSpPr>
          <p:spPr>
            <a:xfrm>
              <a:off x="8263783" y="3568307"/>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F0792543-BBF6-E48B-5179-27AE340D63BA}"/>
                </a:ext>
              </a:extLst>
            </p:cNvPr>
            <p:cNvSpPr txBox="1"/>
            <p:nvPr/>
          </p:nvSpPr>
          <p:spPr>
            <a:xfrm>
              <a:off x="8195053" y="3105834"/>
              <a:ext cx="727122" cy="646331"/>
            </a:xfrm>
            <a:prstGeom prst="rect">
              <a:avLst/>
            </a:prstGeom>
            <a:noFill/>
          </p:spPr>
          <p:txBody>
            <a:bodyPr wrap="square" rtlCol="0">
              <a:spAutoFit/>
            </a:bodyPr>
            <a:lstStyle/>
            <a:p>
              <a:r>
                <a:rPr kumimoji="1" lang="ja-JP" altLang="en-US" sz="3600" b="1" dirty="0">
                  <a:solidFill>
                    <a:schemeClr val="bg1">
                      <a:lumMod val="50000"/>
                    </a:schemeClr>
                  </a:solidFill>
                </a:rPr>
                <a:t>🖥</a:t>
              </a:r>
            </a:p>
          </p:txBody>
        </p:sp>
      </p:grpSp>
      <p:cxnSp>
        <p:nvCxnSpPr>
          <p:cNvPr id="48" name="直線コネクタ 47">
            <a:extLst>
              <a:ext uri="{FF2B5EF4-FFF2-40B4-BE49-F238E27FC236}">
                <a16:creationId xmlns:a16="http://schemas.microsoft.com/office/drawing/2014/main" id="{36925CB0-57D7-C2CC-A865-DB6CAB068FF9}"/>
              </a:ext>
            </a:extLst>
          </p:cNvPr>
          <p:cNvCxnSpPr>
            <a:cxnSpLocks/>
          </p:cNvCxnSpPr>
          <p:nvPr/>
        </p:nvCxnSpPr>
        <p:spPr>
          <a:xfrm flipV="1">
            <a:off x="2390550" y="4174448"/>
            <a:ext cx="1097627" cy="449196"/>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B6B284A-B14C-BFA9-1B91-70486017D01A}"/>
              </a:ext>
            </a:extLst>
          </p:cNvPr>
          <p:cNvCxnSpPr>
            <a:cxnSpLocks/>
          </p:cNvCxnSpPr>
          <p:nvPr/>
        </p:nvCxnSpPr>
        <p:spPr>
          <a:xfrm>
            <a:off x="2371122" y="4631391"/>
            <a:ext cx="2576807" cy="334185"/>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AA6C94DB-EE19-087A-D649-C1BD3FAEB5E3}"/>
              </a:ext>
            </a:extLst>
          </p:cNvPr>
          <p:cNvCxnSpPr>
            <a:cxnSpLocks/>
          </p:cNvCxnSpPr>
          <p:nvPr/>
        </p:nvCxnSpPr>
        <p:spPr>
          <a:xfrm>
            <a:off x="2269936" y="4599933"/>
            <a:ext cx="665230" cy="1165460"/>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E4DDC383-1C86-8577-82BC-C402357C42C5}"/>
              </a:ext>
            </a:extLst>
          </p:cNvPr>
          <p:cNvCxnSpPr>
            <a:cxnSpLocks/>
          </p:cNvCxnSpPr>
          <p:nvPr/>
        </p:nvCxnSpPr>
        <p:spPr>
          <a:xfrm flipH="1" flipV="1">
            <a:off x="3558779" y="4192506"/>
            <a:ext cx="1370421" cy="740461"/>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665DADD-5672-4F53-B5C0-D047E0147A39}"/>
              </a:ext>
            </a:extLst>
          </p:cNvPr>
          <p:cNvCxnSpPr>
            <a:cxnSpLocks/>
          </p:cNvCxnSpPr>
          <p:nvPr/>
        </p:nvCxnSpPr>
        <p:spPr>
          <a:xfrm flipV="1">
            <a:off x="3297845" y="4995143"/>
            <a:ext cx="1556694" cy="792416"/>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7892D99F-607A-0146-3FED-C1DC5488943E}"/>
              </a:ext>
            </a:extLst>
          </p:cNvPr>
          <p:cNvCxnSpPr>
            <a:cxnSpLocks/>
          </p:cNvCxnSpPr>
          <p:nvPr/>
        </p:nvCxnSpPr>
        <p:spPr>
          <a:xfrm flipV="1">
            <a:off x="3113378" y="4221327"/>
            <a:ext cx="426672" cy="1130995"/>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1" name="グラフィックス 60" descr="開いた本 単色塗りつぶし">
            <a:extLst>
              <a:ext uri="{FF2B5EF4-FFF2-40B4-BE49-F238E27FC236}">
                <a16:creationId xmlns:a16="http://schemas.microsoft.com/office/drawing/2014/main" id="{71A481A1-FEF3-D41C-6A83-6C13384B1E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3015" y="4020211"/>
            <a:ext cx="392376" cy="392376"/>
          </a:xfrm>
          <a:prstGeom prst="rect">
            <a:avLst/>
          </a:prstGeom>
        </p:spPr>
      </p:pic>
      <p:sp>
        <p:nvSpPr>
          <p:cNvPr id="62" name="吹き出し: 角を丸めた四角形 61">
            <a:extLst>
              <a:ext uri="{FF2B5EF4-FFF2-40B4-BE49-F238E27FC236}">
                <a16:creationId xmlns:a16="http://schemas.microsoft.com/office/drawing/2014/main" id="{499E526D-7DA7-CBE6-5B9C-17174397073E}"/>
              </a:ext>
            </a:extLst>
          </p:cNvPr>
          <p:cNvSpPr/>
          <p:nvPr/>
        </p:nvSpPr>
        <p:spPr>
          <a:xfrm>
            <a:off x="5232491" y="3961710"/>
            <a:ext cx="536508" cy="467940"/>
          </a:xfrm>
          <a:prstGeom prst="wedgeRoundRectCallout">
            <a:avLst>
              <a:gd name="adj1" fmla="val -43321"/>
              <a:gd name="adj2" fmla="val 70642"/>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3" name="グラフィックス 62" descr="開いた本 単色塗りつぶし">
            <a:extLst>
              <a:ext uri="{FF2B5EF4-FFF2-40B4-BE49-F238E27FC236}">
                <a16:creationId xmlns:a16="http://schemas.microsoft.com/office/drawing/2014/main" id="{3038913C-42CA-39A3-8D86-25735BDE58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49735" y="3648401"/>
            <a:ext cx="392376" cy="392376"/>
          </a:xfrm>
          <a:prstGeom prst="rect">
            <a:avLst/>
          </a:prstGeom>
        </p:spPr>
      </p:pic>
      <p:sp>
        <p:nvSpPr>
          <p:cNvPr id="64" name="吹き出し: 角を丸めた四角形 63">
            <a:extLst>
              <a:ext uri="{FF2B5EF4-FFF2-40B4-BE49-F238E27FC236}">
                <a16:creationId xmlns:a16="http://schemas.microsoft.com/office/drawing/2014/main" id="{BD043743-8C80-45D2-1FCB-5EC7A01F80C8}"/>
              </a:ext>
            </a:extLst>
          </p:cNvPr>
          <p:cNvSpPr/>
          <p:nvPr/>
        </p:nvSpPr>
        <p:spPr>
          <a:xfrm>
            <a:off x="2769211" y="3589900"/>
            <a:ext cx="536508" cy="467940"/>
          </a:xfrm>
          <a:prstGeom prst="wedgeRoundRectCallout">
            <a:avLst>
              <a:gd name="adj1" fmla="val 61722"/>
              <a:gd name="adj2" fmla="val -1619"/>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7" name="グラフィックス 66" descr="開いた本 単色塗りつぶし">
            <a:extLst>
              <a:ext uri="{FF2B5EF4-FFF2-40B4-BE49-F238E27FC236}">
                <a16:creationId xmlns:a16="http://schemas.microsoft.com/office/drawing/2014/main" id="{788317E8-D6F6-29AC-8413-CEDB3D0CA1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97932" y="4975422"/>
            <a:ext cx="392376" cy="392376"/>
          </a:xfrm>
          <a:prstGeom prst="rect">
            <a:avLst/>
          </a:prstGeom>
        </p:spPr>
      </p:pic>
      <p:sp>
        <p:nvSpPr>
          <p:cNvPr id="68" name="吹き出し: 角を丸めた四角形 67">
            <a:extLst>
              <a:ext uri="{FF2B5EF4-FFF2-40B4-BE49-F238E27FC236}">
                <a16:creationId xmlns:a16="http://schemas.microsoft.com/office/drawing/2014/main" id="{8380D2F9-F521-0D7D-F45B-FA64369E465C}"/>
              </a:ext>
            </a:extLst>
          </p:cNvPr>
          <p:cNvSpPr/>
          <p:nvPr/>
        </p:nvSpPr>
        <p:spPr>
          <a:xfrm>
            <a:off x="3317408" y="4916921"/>
            <a:ext cx="536508" cy="467940"/>
          </a:xfrm>
          <a:prstGeom prst="wedgeRoundRectCallout">
            <a:avLst>
              <a:gd name="adj1" fmla="val -39770"/>
              <a:gd name="adj2" fmla="val 61822"/>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1" name="グラフィックス 70" descr="開いた本 単色塗りつぶし">
            <a:extLst>
              <a:ext uri="{FF2B5EF4-FFF2-40B4-BE49-F238E27FC236}">
                <a16:creationId xmlns:a16="http://schemas.microsoft.com/office/drawing/2014/main" id="{13459E19-DB7A-C6F1-D255-D90540225B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95656" y="4838885"/>
            <a:ext cx="392376" cy="392376"/>
          </a:xfrm>
          <a:prstGeom prst="rect">
            <a:avLst/>
          </a:prstGeom>
        </p:spPr>
      </p:pic>
      <p:sp>
        <p:nvSpPr>
          <p:cNvPr id="72" name="吹き出し: 角を丸めた四角形 71">
            <a:extLst>
              <a:ext uri="{FF2B5EF4-FFF2-40B4-BE49-F238E27FC236}">
                <a16:creationId xmlns:a16="http://schemas.microsoft.com/office/drawing/2014/main" id="{66314A72-664D-7132-45BA-AE4A75660198}"/>
              </a:ext>
            </a:extLst>
          </p:cNvPr>
          <p:cNvSpPr/>
          <p:nvPr/>
        </p:nvSpPr>
        <p:spPr>
          <a:xfrm>
            <a:off x="1615132" y="4780384"/>
            <a:ext cx="536508" cy="467940"/>
          </a:xfrm>
          <a:prstGeom prst="wedgeRoundRectCallout">
            <a:avLst>
              <a:gd name="adj1" fmla="val 40121"/>
              <a:gd name="adj2" fmla="val -67094"/>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9627A1B9-6217-995C-6064-26FC0719F0D1}"/>
              </a:ext>
            </a:extLst>
          </p:cNvPr>
          <p:cNvGrpSpPr/>
          <p:nvPr/>
        </p:nvGrpSpPr>
        <p:grpSpPr>
          <a:xfrm>
            <a:off x="1410112" y="5942481"/>
            <a:ext cx="6962931" cy="307777"/>
            <a:chOff x="1245542" y="6099047"/>
            <a:chExt cx="6962931" cy="307777"/>
          </a:xfrm>
        </p:grpSpPr>
        <p:sp>
          <p:nvSpPr>
            <p:cNvPr id="9" name="テキスト ボックス 8">
              <a:extLst>
                <a:ext uri="{FF2B5EF4-FFF2-40B4-BE49-F238E27FC236}">
                  <a16:creationId xmlns:a16="http://schemas.microsoft.com/office/drawing/2014/main" id="{A956835B-E1F0-39D5-8FB8-6EA07C1A8260}"/>
                </a:ext>
              </a:extLst>
            </p:cNvPr>
            <p:cNvSpPr txBox="1"/>
            <p:nvPr/>
          </p:nvSpPr>
          <p:spPr>
            <a:xfrm>
              <a:off x="1245542" y="6099047"/>
              <a:ext cx="6962931" cy="307777"/>
            </a:xfrm>
            <a:prstGeom prst="rect">
              <a:avLst/>
            </a:prstGeom>
            <a:noFill/>
          </p:spPr>
          <p:txBody>
            <a:bodyPr wrap="square" rtlCol="0">
              <a:spAutoFit/>
            </a:bodyPr>
            <a:lstStyle/>
            <a:p>
              <a:pPr marL="269875" indent="-269875"/>
              <a:r>
                <a:rPr kumimoji="1"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ルールがないと「　　」が各々バラバラになってしまう</a:t>
              </a:r>
              <a:endParaRPr lang="en-US" altLang="ja-JP" sz="1400" dirty="0">
                <a:solidFill>
                  <a:schemeClr val="accent5"/>
                </a:solidFill>
                <a:latin typeface="UD デジタル 教科書体 NP-R" panose="02020400000000000000" pitchFamily="18" charset="-128"/>
                <a:ea typeface="UD デジタル 教科書体 NP-R" panose="02020400000000000000" pitchFamily="18" charset="-128"/>
              </a:endParaRPr>
            </a:p>
          </p:txBody>
        </p:sp>
        <p:pic>
          <p:nvPicPr>
            <p:cNvPr id="10" name="グラフィックス 9" descr="開いた本 単色塗りつぶし">
              <a:extLst>
                <a:ext uri="{FF2B5EF4-FFF2-40B4-BE49-F238E27FC236}">
                  <a16:creationId xmlns:a16="http://schemas.microsoft.com/office/drawing/2014/main" id="{7305F350-53BF-63CB-0F23-E87E763C6E0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02550" y="6106954"/>
              <a:ext cx="252000" cy="252000"/>
            </a:xfrm>
            <a:prstGeom prst="rect">
              <a:avLst/>
            </a:prstGeom>
          </p:spPr>
        </p:pic>
      </p:grpSp>
    </p:spTree>
    <p:extLst>
      <p:ext uri="{BB962C8B-B14F-4D97-AF65-F5344CB8AC3E}">
        <p14:creationId xmlns:p14="http://schemas.microsoft.com/office/powerpoint/2010/main" val="1837668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D9076C95-08A6-E384-A75B-444A7CC5E9AB}"/>
              </a:ext>
            </a:extLst>
          </p:cNvPr>
          <p:cNvSpPr>
            <a:spLocks noGrp="1"/>
          </p:cNvSpPr>
          <p:nvPr>
            <p:ph type="title"/>
          </p:nvPr>
        </p:nvSpPr>
        <p:spPr>
          <a:xfrm>
            <a:off x="2614534" y="1721365"/>
            <a:ext cx="6962931" cy="1151042"/>
          </a:xfrm>
        </p:spPr>
        <p:txBody>
          <a:bodyPr>
            <a:normAutofit/>
          </a:bodyPr>
          <a:lstStyle/>
          <a:p>
            <a:pPr algn="ctr"/>
            <a:r>
              <a:rPr kumimoji="1" lang="ja-JP" altLang="en-US" sz="3200" dirty="0">
                <a:solidFill>
                  <a:schemeClr val="bg1">
                    <a:lumMod val="85000"/>
                  </a:schemeClr>
                </a:solidFill>
              </a:rPr>
              <a:t>ブロックチェーン</a:t>
            </a:r>
            <a:r>
              <a:rPr kumimoji="1" lang="ja-JP" altLang="en-US" sz="3200" dirty="0">
                <a:solidFill>
                  <a:schemeClr val="bg1">
                    <a:lumMod val="95000"/>
                  </a:schemeClr>
                </a:solidFill>
              </a:rPr>
              <a:t>とは？</a:t>
            </a:r>
          </a:p>
        </p:txBody>
      </p:sp>
      <p:sp>
        <p:nvSpPr>
          <p:cNvPr id="13" name="四角形: 角を丸くする 12">
            <a:extLst>
              <a:ext uri="{FF2B5EF4-FFF2-40B4-BE49-F238E27FC236}">
                <a16:creationId xmlns:a16="http://schemas.microsoft.com/office/drawing/2014/main" id="{AC4C1BB9-CBFE-7F3B-159A-6C4EFBF3DE0E}"/>
              </a:ext>
            </a:extLst>
          </p:cNvPr>
          <p:cNvSpPr/>
          <p:nvPr/>
        </p:nvSpPr>
        <p:spPr>
          <a:xfrm>
            <a:off x="2338289" y="3142830"/>
            <a:ext cx="8017653" cy="97197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r>
              <a:rPr lang="en-US" altLang="ja-JP" dirty="0">
                <a:solidFill>
                  <a:schemeClr val="bg1">
                    <a:lumMod val="50000"/>
                  </a:schemeClr>
                </a:solidFill>
              </a:rPr>
              <a:t>Key</a:t>
            </a:r>
          </a:p>
          <a:p>
            <a:r>
              <a:rPr kumimoji="1" lang="ja-JP" altLang="en-US" dirty="0">
                <a:solidFill>
                  <a:schemeClr val="bg1">
                    <a:lumMod val="50000"/>
                  </a:schemeClr>
                </a:solidFill>
              </a:rPr>
              <a:t>・ブロックチェーンとは何かを理解する。</a:t>
            </a:r>
          </a:p>
        </p:txBody>
      </p:sp>
    </p:spTree>
    <p:extLst>
      <p:ext uri="{BB962C8B-B14F-4D97-AF65-F5344CB8AC3E}">
        <p14:creationId xmlns:p14="http://schemas.microsoft.com/office/powerpoint/2010/main" val="3786860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ブロックチェーンの技術要素</a:t>
            </a: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4185761"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コンセンサスアルゴリズム</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F922A8C1-8EFE-2F2D-F34C-0D2623F851AB}"/>
              </a:ext>
            </a:extLst>
          </p:cNvPr>
          <p:cNvSpPr txBox="1"/>
          <p:nvPr/>
        </p:nvSpPr>
        <p:spPr>
          <a:xfrm>
            <a:off x="490107" y="1523853"/>
            <a:ext cx="6962931" cy="1754326"/>
          </a:xfrm>
          <a:prstGeom prst="rect">
            <a:avLst/>
          </a:prstGeom>
          <a:noFill/>
        </p:spPr>
        <p:txBody>
          <a:bodyPr wrap="square" rtlCol="0">
            <a:spAutoFit/>
          </a:bodyPr>
          <a:lstStyle/>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・台帳に齟齬が出ないようにするにはどうすればよいか？</a:t>
            </a:r>
            <a:b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b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⇒ブロックチェーンの解</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p>
          <a:p>
            <a:pPr marL="542925" indent="-31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新しく追加するブロックを何かしらの方法で</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1</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つ選定し、</a:t>
            </a:r>
            <a:b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b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台帳の保持者は、選定されたブロックが不正のないブロックであることを確認した後、自分の持つ台帳に追加する</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179388" indent="-179388"/>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・このような仕組みを「</a:t>
            </a:r>
            <a:r>
              <a:rPr lang="ja-JP" altLang="en-US" dirty="0">
                <a:solidFill>
                  <a:schemeClr val="accent4"/>
                </a:solidFill>
                <a:latin typeface="UD デジタル 教科書体 NP-R" panose="02020400000000000000" pitchFamily="18" charset="-128"/>
                <a:ea typeface="UD デジタル 教科書体 NP-R" panose="02020400000000000000" pitchFamily="18" charset="-128"/>
              </a:rPr>
              <a:t>コンセンサスアルゴリズム</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」という。</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17" name="四角形: 角を丸くする 16">
            <a:extLst>
              <a:ext uri="{FF2B5EF4-FFF2-40B4-BE49-F238E27FC236}">
                <a16:creationId xmlns:a16="http://schemas.microsoft.com/office/drawing/2014/main" id="{AAABBA31-2ED8-D7AE-8BB7-0F0C5EED930A}"/>
              </a:ext>
            </a:extLst>
          </p:cNvPr>
          <p:cNvSpPr/>
          <p:nvPr/>
        </p:nvSpPr>
        <p:spPr>
          <a:xfrm>
            <a:off x="869355" y="3524287"/>
            <a:ext cx="6298207" cy="2981324"/>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1" name="グラフィックス 20" descr="接続 単色塗りつぶし">
            <a:extLst>
              <a:ext uri="{FF2B5EF4-FFF2-40B4-BE49-F238E27FC236}">
                <a16:creationId xmlns:a16="http://schemas.microsoft.com/office/drawing/2014/main" id="{1877EC30-E601-F49A-2235-F4B6F9CC1C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139998" y="4167816"/>
            <a:ext cx="914400" cy="914400"/>
          </a:xfrm>
          <a:prstGeom prst="rect">
            <a:avLst/>
          </a:prstGeom>
        </p:spPr>
      </p:pic>
      <p:cxnSp>
        <p:nvCxnSpPr>
          <p:cNvPr id="22" name="直線コネクタ 21">
            <a:extLst>
              <a:ext uri="{FF2B5EF4-FFF2-40B4-BE49-F238E27FC236}">
                <a16:creationId xmlns:a16="http://schemas.microsoft.com/office/drawing/2014/main" id="{58E7F7CC-1544-D217-680F-27810C88ACCA}"/>
              </a:ext>
            </a:extLst>
          </p:cNvPr>
          <p:cNvCxnSpPr>
            <a:cxnSpLocks/>
          </p:cNvCxnSpPr>
          <p:nvPr/>
        </p:nvCxnSpPr>
        <p:spPr>
          <a:xfrm flipV="1">
            <a:off x="5384871" y="4437892"/>
            <a:ext cx="392139" cy="12858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24E72B96-21F9-4393-CF4B-33E476B3BB9D}"/>
              </a:ext>
            </a:extLst>
          </p:cNvPr>
          <p:cNvCxnSpPr>
            <a:cxnSpLocks/>
          </p:cNvCxnSpPr>
          <p:nvPr/>
        </p:nvCxnSpPr>
        <p:spPr>
          <a:xfrm flipV="1">
            <a:off x="5384871" y="4409791"/>
            <a:ext cx="196069" cy="43090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4A99307F-2863-6E32-DE1F-65DB153E5853}"/>
              </a:ext>
            </a:extLst>
          </p:cNvPr>
          <p:cNvCxnSpPr>
            <a:cxnSpLocks/>
          </p:cNvCxnSpPr>
          <p:nvPr/>
        </p:nvCxnSpPr>
        <p:spPr>
          <a:xfrm flipH="1" flipV="1">
            <a:off x="5580940" y="4381690"/>
            <a:ext cx="76200" cy="243326"/>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9D759FE-7AEB-DF9A-F09D-3397D0FAAF19}"/>
              </a:ext>
            </a:extLst>
          </p:cNvPr>
          <p:cNvCxnSpPr>
            <a:cxnSpLocks/>
          </p:cNvCxnSpPr>
          <p:nvPr/>
        </p:nvCxnSpPr>
        <p:spPr>
          <a:xfrm flipH="1" flipV="1">
            <a:off x="5567460" y="4399866"/>
            <a:ext cx="326409" cy="22515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9" name="グラフィックス 28" descr="開いた本 単色塗りつぶし">
            <a:extLst>
              <a:ext uri="{FF2B5EF4-FFF2-40B4-BE49-F238E27FC236}">
                <a16:creationId xmlns:a16="http://schemas.microsoft.com/office/drawing/2014/main" id="{6F83D315-6A5F-67F9-93F3-555FCAD2FC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1385" y="4113858"/>
            <a:ext cx="241377" cy="241377"/>
          </a:xfrm>
          <a:prstGeom prst="rect">
            <a:avLst/>
          </a:prstGeom>
        </p:spPr>
      </p:pic>
      <p:pic>
        <p:nvPicPr>
          <p:cNvPr id="30" name="グラフィックス 29" descr="開いた本 単色塗りつぶし">
            <a:extLst>
              <a:ext uri="{FF2B5EF4-FFF2-40B4-BE49-F238E27FC236}">
                <a16:creationId xmlns:a16="http://schemas.microsoft.com/office/drawing/2014/main" id="{C2D005C7-D23C-E7BF-00D3-2FBD883E38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08402" y="4585417"/>
            <a:ext cx="234531" cy="234531"/>
          </a:xfrm>
          <a:prstGeom prst="rect">
            <a:avLst/>
          </a:prstGeom>
        </p:spPr>
      </p:pic>
      <p:pic>
        <p:nvPicPr>
          <p:cNvPr id="31" name="グラフィックス 30" descr="開いた本 単色塗りつぶし">
            <a:extLst>
              <a:ext uri="{FF2B5EF4-FFF2-40B4-BE49-F238E27FC236}">
                <a16:creationId xmlns:a16="http://schemas.microsoft.com/office/drawing/2014/main" id="{ACD995E8-CDC2-941A-4DDE-92EF5E61DF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17839" y="4819948"/>
            <a:ext cx="234531" cy="234531"/>
          </a:xfrm>
          <a:prstGeom prst="rect">
            <a:avLst/>
          </a:prstGeom>
        </p:spPr>
      </p:pic>
      <p:pic>
        <p:nvPicPr>
          <p:cNvPr id="32" name="グラフィックス 31" descr="開いた本 単色塗りつぶし">
            <a:extLst>
              <a:ext uri="{FF2B5EF4-FFF2-40B4-BE49-F238E27FC236}">
                <a16:creationId xmlns:a16="http://schemas.microsoft.com/office/drawing/2014/main" id="{84F55565-260B-9103-84FB-B81A228572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84871" y="4951358"/>
            <a:ext cx="234531" cy="234531"/>
          </a:xfrm>
          <a:prstGeom prst="rect">
            <a:avLst/>
          </a:prstGeom>
        </p:spPr>
      </p:pic>
      <p:pic>
        <p:nvPicPr>
          <p:cNvPr id="33" name="グラフィックス 32" descr="開いた本 単色塗りつぶし">
            <a:extLst>
              <a:ext uri="{FF2B5EF4-FFF2-40B4-BE49-F238E27FC236}">
                <a16:creationId xmlns:a16="http://schemas.microsoft.com/office/drawing/2014/main" id="{4BAC0EC0-D65F-9671-03C5-7121B167A5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71940" y="4108025"/>
            <a:ext cx="234531" cy="234531"/>
          </a:xfrm>
          <a:prstGeom prst="rect">
            <a:avLst/>
          </a:prstGeom>
        </p:spPr>
      </p:pic>
      <p:pic>
        <p:nvPicPr>
          <p:cNvPr id="34" name="グラフィックス 33" descr="開いた本 単色塗りつぶし">
            <a:extLst>
              <a:ext uri="{FF2B5EF4-FFF2-40B4-BE49-F238E27FC236}">
                <a16:creationId xmlns:a16="http://schemas.microsoft.com/office/drawing/2014/main" id="{0B10FBA1-CABE-3AE3-6869-B76B361935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18416" y="4331948"/>
            <a:ext cx="234531" cy="234531"/>
          </a:xfrm>
          <a:prstGeom prst="rect">
            <a:avLst/>
          </a:prstGeom>
        </p:spPr>
      </p:pic>
      <p:pic>
        <p:nvPicPr>
          <p:cNvPr id="58" name="グラフィックス 57" descr="箱 単色塗りつぶし">
            <a:extLst>
              <a:ext uri="{FF2B5EF4-FFF2-40B4-BE49-F238E27FC236}">
                <a16:creationId xmlns:a16="http://schemas.microsoft.com/office/drawing/2014/main" id="{9372493D-7102-330D-87A5-AF4CE0A0E2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23522" y="5227682"/>
            <a:ext cx="799237" cy="799237"/>
          </a:xfrm>
          <a:prstGeom prst="rect">
            <a:avLst/>
          </a:prstGeom>
        </p:spPr>
      </p:pic>
      <p:pic>
        <p:nvPicPr>
          <p:cNvPr id="59" name="図 58">
            <a:extLst>
              <a:ext uri="{FF2B5EF4-FFF2-40B4-BE49-F238E27FC236}">
                <a16:creationId xmlns:a16="http://schemas.microsoft.com/office/drawing/2014/main" id="{25960D3C-5D9E-A32D-1C1B-61D29395701E}"/>
              </a:ext>
            </a:extLst>
          </p:cNvPr>
          <p:cNvPicPr>
            <a:picLocks noChangeAspect="1"/>
          </p:cNvPicPr>
          <p:nvPr/>
        </p:nvPicPr>
        <p:blipFill rotWithShape="1">
          <a:blip r:embed="rId8"/>
          <a:srcRect r="54093" b="10434"/>
          <a:stretch/>
        </p:blipFill>
        <p:spPr>
          <a:xfrm>
            <a:off x="1128405" y="4935023"/>
            <a:ext cx="640622" cy="1249891"/>
          </a:xfrm>
          <a:prstGeom prst="rect">
            <a:avLst/>
          </a:prstGeom>
        </p:spPr>
      </p:pic>
      <p:pic>
        <p:nvPicPr>
          <p:cNvPr id="60" name="グラフィックス 59" descr="接続 単色塗りつぶし">
            <a:extLst>
              <a:ext uri="{FF2B5EF4-FFF2-40B4-BE49-F238E27FC236}">
                <a16:creationId xmlns:a16="http://schemas.microsoft.com/office/drawing/2014/main" id="{C66EA4C0-12FF-F977-B0E6-ED65D0CF86D3}"/>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3128" t="9361" r="9984" b="67290"/>
          <a:stretch/>
        </p:blipFill>
        <p:spPr>
          <a:xfrm>
            <a:off x="2647079" y="4736607"/>
            <a:ext cx="456976" cy="396832"/>
          </a:xfrm>
          <a:prstGeom prst="rect">
            <a:avLst/>
          </a:prstGeom>
        </p:spPr>
      </p:pic>
      <p:sp>
        <p:nvSpPr>
          <p:cNvPr id="65" name="吹き出し: 角を丸めた四角形 64">
            <a:extLst>
              <a:ext uri="{FF2B5EF4-FFF2-40B4-BE49-F238E27FC236}">
                <a16:creationId xmlns:a16="http://schemas.microsoft.com/office/drawing/2014/main" id="{C8C1678C-40C4-059A-AE84-B6A703596424}"/>
              </a:ext>
            </a:extLst>
          </p:cNvPr>
          <p:cNvSpPr/>
          <p:nvPr/>
        </p:nvSpPr>
        <p:spPr>
          <a:xfrm>
            <a:off x="1051182" y="4649357"/>
            <a:ext cx="1288898" cy="410487"/>
          </a:xfrm>
          <a:prstGeom prst="wedgeRoundRectCallout">
            <a:avLst>
              <a:gd name="adj1" fmla="val -13545"/>
              <a:gd name="adj2" fmla="val 88922"/>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bg1">
                    <a:lumMod val="50000"/>
                  </a:schemeClr>
                </a:solidFill>
              </a:rPr>
              <a:t>次のブロックはこれです</a:t>
            </a:r>
          </a:p>
        </p:txBody>
      </p:sp>
      <p:sp>
        <p:nvSpPr>
          <p:cNvPr id="78" name="吹き出し: 角を丸めた四角形 77">
            <a:extLst>
              <a:ext uri="{FF2B5EF4-FFF2-40B4-BE49-F238E27FC236}">
                <a16:creationId xmlns:a16="http://schemas.microsoft.com/office/drawing/2014/main" id="{C89C44AA-DA52-8372-6B15-AC97ECB8D6FC}"/>
              </a:ext>
            </a:extLst>
          </p:cNvPr>
          <p:cNvSpPr/>
          <p:nvPr/>
        </p:nvSpPr>
        <p:spPr>
          <a:xfrm>
            <a:off x="2410809" y="4269305"/>
            <a:ext cx="1072620" cy="279291"/>
          </a:xfrm>
          <a:prstGeom prst="wedgeRoundRectCallout">
            <a:avLst>
              <a:gd name="adj1" fmla="val -13545"/>
              <a:gd name="adj2" fmla="val 88922"/>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bg1">
                    <a:lumMod val="50000"/>
                  </a:schemeClr>
                </a:solidFill>
              </a:rPr>
              <a:t>確認します</a:t>
            </a:r>
          </a:p>
        </p:txBody>
      </p:sp>
      <p:pic>
        <p:nvPicPr>
          <p:cNvPr id="108" name="図 107">
            <a:extLst>
              <a:ext uri="{FF2B5EF4-FFF2-40B4-BE49-F238E27FC236}">
                <a16:creationId xmlns:a16="http://schemas.microsoft.com/office/drawing/2014/main" id="{8E9CD33B-C1B2-FFC1-070B-AE30FA776597}"/>
              </a:ext>
            </a:extLst>
          </p:cNvPr>
          <p:cNvPicPr>
            <a:picLocks noChangeAspect="1"/>
          </p:cNvPicPr>
          <p:nvPr/>
        </p:nvPicPr>
        <p:blipFill>
          <a:blip r:embed="rId9"/>
          <a:stretch>
            <a:fillRect/>
          </a:stretch>
        </p:blipFill>
        <p:spPr>
          <a:xfrm>
            <a:off x="5868166" y="3638291"/>
            <a:ext cx="1220438" cy="509633"/>
          </a:xfrm>
          <a:prstGeom prst="rect">
            <a:avLst/>
          </a:prstGeom>
        </p:spPr>
      </p:pic>
      <p:cxnSp>
        <p:nvCxnSpPr>
          <p:cNvPr id="109" name="直線矢印コネクタ 108">
            <a:extLst>
              <a:ext uri="{FF2B5EF4-FFF2-40B4-BE49-F238E27FC236}">
                <a16:creationId xmlns:a16="http://schemas.microsoft.com/office/drawing/2014/main" id="{C847957A-ADB8-6062-8041-A3FD6AB3EC46}"/>
              </a:ext>
            </a:extLst>
          </p:cNvPr>
          <p:cNvCxnSpPr>
            <a:cxnSpLocks/>
          </p:cNvCxnSpPr>
          <p:nvPr/>
        </p:nvCxnSpPr>
        <p:spPr>
          <a:xfrm>
            <a:off x="3581866" y="4819948"/>
            <a:ext cx="1324754"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1" name="テキスト ボックス 110">
            <a:extLst>
              <a:ext uri="{FF2B5EF4-FFF2-40B4-BE49-F238E27FC236}">
                <a16:creationId xmlns:a16="http://schemas.microsoft.com/office/drawing/2014/main" id="{2D21DF66-681E-3E57-0F67-FD3429CD5EBA}"/>
              </a:ext>
            </a:extLst>
          </p:cNvPr>
          <p:cNvSpPr txBox="1"/>
          <p:nvPr/>
        </p:nvSpPr>
        <p:spPr>
          <a:xfrm>
            <a:off x="3871267" y="4466137"/>
            <a:ext cx="1035353" cy="307777"/>
          </a:xfrm>
          <a:prstGeom prst="rect">
            <a:avLst/>
          </a:prstGeom>
          <a:noFill/>
        </p:spPr>
        <p:txBody>
          <a:bodyPr wrap="square" rtlCol="0">
            <a:spAutoFit/>
          </a:bodyPr>
          <a:lstStyle/>
          <a:p>
            <a:pPr marL="269875" indent="-269875"/>
            <a:r>
              <a:rPr kumimoji="1"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不正なし</a:t>
            </a:r>
            <a:endParaRPr lang="en-US" altLang="ja-JP" sz="1400" dirty="0">
              <a:solidFill>
                <a:schemeClr val="accent5"/>
              </a:solidFill>
              <a:latin typeface="UD デジタル 教科書体 NP-R" panose="02020400000000000000" pitchFamily="18" charset="-128"/>
              <a:ea typeface="UD デジタル 教科書体 NP-R" panose="02020400000000000000" pitchFamily="18" charset="-128"/>
            </a:endParaRPr>
          </a:p>
        </p:txBody>
      </p:sp>
      <p:cxnSp>
        <p:nvCxnSpPr>
          <p:cNvPr id="112" name="直線矢印コネクタ 111">
            <a:extLst>
              <a:ext uri="{FF2B5EF4-FFF2-40B4-BE49-F238E27FC236}">
                <a16:creationId xmlns:a16="http://schemas.microsoft.com/office/drawing/2014/main" id="{F8C66E59-113C-68A9-F4AA-2F353DBC5B5C}"/>
              </a:ext>
            </a:extLst>
          </p:cNvPr>
          <p:cNvCxnSpPr>
            <a:cxnSpLocks/>
          </p:cNvCxnSpPr>
          <p:nvPr/>
        </p:nvCxnSpPr>
        <p:spPr>
          <a:xfrm>
            <a:off x="3581866" y="5261427"/>
            <a:ext cx="1207848" cy="614212"/>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A02E4B35-26A5-16D3-7190-2566F6E40A06}"/>
              </a:ext>
            </a:extLst>
          </p:cNvPr>
          <p:cNvSpPr txBox="1"/>
          <p:nvPr/>
        </p:nvSpPr>
        <p:spPr>
          <a:xfrm>
            <a:off x="3948703" y="5219794"/>
            <a:ext cx="1035353" cy="307777"/>
          </a:xfrm>
          <a:prstGeom prst="rect">
            <a:avLst/>
          </a:prstGeom>
          <a:noFill/>
        </p:spPr>
        <p:txBody>
          <a:bodyPr wrap="square" rtlCol="0">
            <a:spAutoFit/>
          </a:bodyPr>
          <a:lstStyle/>
          <a:p>
            <a:pPr marL="269875" indent="-269875"/>
            <a:r>
              <a:rPr kumimoji="1"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不正あり</a:t>
            </a:r>
            <a:endParaRPr lang="en-US" altLang="ja-JP" sz="1400" dirty="0">
              <a:solidFill>
                <a:schemeClr val="accent5"/>
              </a:solidFill>
              <a:latin typeface="UD デジタル 教科書体 NP-R" panose="02020400000000000000" pitchFamily="18" charset="-128"/>
              <a:ea typeface="UD デジタル 教科書体 NP-R" panose="02020400000000000000" pitchFamily="18" charset="-128"/>
            </a:endParaRPr>
          </a:p>
        </p:txBody>
      </p:sp>
      <p:pic>
        <p:nvPicPr>
          <p:cNvPr id="118" name="グラフィックス 117" descr="接続 単色塗りつぶし">
            <a:extLst>
              <a:ext uri="{FF2B5EF4-FFF2-40B4-BE49-F238E27FC236}">
                <a16:creationId xmlns:a16="http://schemas.microsoft.com/office/drawing/2014/main" id="{55D29E47-0E50-0BB5-F825-7152C29807CE}"/>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3128" t="9361" r="9984" b="67290"/>
          <a:stretch/>
        </p:blipFill>
        <p:spPr>
          <a:xfrm>
            <a:off x="5567460" y="5831932"/>
            <a:ext cx="456976" cy="396832"/>
          </a:xfrm>
          <a:prstGeom prst="rect">
            <a:avLst/>
          </a:prstGeom>
        </p:spPr>
      </p:pic>
      <p:sp>
        <p:nvSpPr>
          <p:cNvPr id="120" name="吹き出し: 角を丸めた四角形 119">
            <a:extLst>
              <a:ext uri="{FF2B5EF4-FFF2-40B4-BE49-F238E27FC236}">
                <a16:creationId xmlns:a16="http://schemas.microsoft.com/office/drawing/2014/main" id="{3E604E96-A7DF-2D2C-62C5-3E826E199757}"/>
              </a:ext>
            </a:extLst>
          </p:cNvPr>
          <p:cNvSpPr/>
          <p:nvPr/>
        </p:nvSpPr>
        <p:spPr>
          <a:xfrm>
            <a:off x="5060888" y="5448968"/>
            <a:ext cx="832981" cy="279291"/>
          </a:xfrm>
          <a:prstGeom prst="wedgeRoundRectCallout">
            <a:avLst>
              <a:gd name="adj1" fmla="val -6103"/>
              <a:gd name="adj2" fmla="val 94119"/>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bg1">
                    <a:lumMod val="50000"/>
                  </a:schemeClr>
                </a:solidFill>
              </a:rPr>
              <a:t>次の方～</a:t>
            </a:r>
          </a:p>
        </p:txBody>
      </p:sp>
      <p:pic>
        <p:nvPicPr>
          <p:cNvPr id="121" name="グラフィックス 120" descr="箱 単色塗りつぶし">
            <a:extLst>
              <a:ext uri="{FF2B5EF4-FFF2-40B4-BE49-F238E27FC236}">
                <a16:creationId xmlns:a16="http://schemas.microsoft.com/office/drawing/2014/main" id="{70C7029D-150F-78A7-CA64-DD1DBC1828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436972">
            <a:off x="6284624" y="5355703"/>
            <a:ext cx="325855" cy="325855"/>
          </a:xfrm>
          <a:prstGeom prst="rect">
            <a:avLst/>
          </a:prstGeom>
        </p:spPr>
      </p:pic>
      <p:pic>
        <p:nvPicPr>
          <p:cNvPr id="123" name="グラフィックス 122" descr="豚の貯金箱 枠線">
            <a:extLst>
              <a:ext uri="{FF2B5EF4-FFF2-40B4-BE49-F238E27FC236}">
                <a16:creationId xmlns:a16="http://schemas.microsoft.com/office/drawing/2014/main" id="{BD499992-4D0C-FA56-5649-7D7AD6162166}"/>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77539"/>
          <a:stretch/>
        </p:blipFill>
        <p:spPr>
          <a:xfrm rot="19189248">
            <a:off x="5895057" y="5209489"/>
            <a:ext cx="781254" cy="1079744"/>
          </a:xfrm>
          <a:prstGeom prst="rect">
            <a:avLst/>
          </a:prstGeom>
        </p:spPr>
      </p:pic>
      <p:pic>
        <p:nvPicPr>
          <p:cNvPr id="127" name="図 126">
            <a:extLst>
              <a:ext uri="{FF2B5EF4-FFF2-40B4-BE49-F238E27FC236}">
                <a16:creationId xmlns:a16="http://schemas.microsoft.com/office/drawing/2014/main" id="{E165BB81-D657-E382-832F-CD43F72AF70A}"/>
              </a:ext>
            </a:extLst>
          </p:cNvPr>
          <p:cNvPicPr>
            <a:picLocks noChangeAspect="1"/>
          </p:cNvPicPr>
          <p:nvPr/>
        </p:nvPicPr>
        <p:blipFill rotWithShape="1">
          <a:blip r:embed="rId8"/>
          <a:srcRect r="54093" b="10434"/>
          <a:stretch/>
        </p:blipFill>
        <p:spPr>
          <a:xfrm rot="20598736">
            <a:off x="6590526" y="5847164"/>
            <a:ext cx="302875" cy="590927"/>
          </a:xfrm>
          <a:prstGeom prst="rect">
            <a:avLst/>
          </a:prstGeom>
        </p:spPr>
      </p:pic>
      <p:sp>
        <p:nvSpPr>
          <p:cNvPr id="128" name="テキスト ボックス 127">
            <a:extLst>
              <a:ext uri="{FF2B5EF4-FFF2-40B4-BE49-F238E27FC236}">
                <a16:creationId xmlns:a16="http://schemas.microsoft.com/office/drawing/2014/main" id="{F527CFE0-5D8A-5405-9A43-68577E23AA00}"/>
              </a:ext>
            </a:extLst>
          </p:cNvPr>
          <p:cNvSpPr txBox="1"/>
          <p:nvPr/>
        </p:nvSpPr>
        <p:spPr>
          <a:xfrm rot="1194118">
            <a:off x="6434288" y="5937379"/>
            <a:ext cx="1035353" cy="307777"/>
          </a:xfrm>
          <a:prstGeom prst="rect">
            <a:avLst/>
          </a:prstGeom>
          <a:noFill/>
        </p:spPr>
        <p:txBody>
          <a:bodyPr wrap="square" rtlCol="0">
            <a:spAutoFit/>
          </a:bodyPr>
          <a:lstStyle/>
          <a:p>
            <a:pPr marL="269875" indent="-269875"/>
            <a:r>
              <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ε</a:t>
            </a:r>
          </a:p>
        </p:txBody>
      </p:sp>
    </p:spTree>
    <p:extLst>
      <p:ext uri="{BB962C8B-B14F-4D97-AF65-F5344CB8AC3E}">
        <p14:creationId xmlns:p14="http://schemas.microsoft.com/office/powerpoint/2010/main" val="281853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ブロックチェーンの技術要素</a:t>
            </a: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5416868"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コンセンサスアルゴリズムの代表例</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8" name="四角形: 角を丸くする 7">
            <a:extLst>
              <a:ext uri="{FF2B5EF4-FFF2-40B4-BE49-F238E27FC236}">
                <a16:creationId xmlns:a16="http://schemas.microsoft.com/office/drawing/2014/main" id="{87469DDB-1B57-4210-0A6C-E19D9E3D7F67}"/>
              </a:ext>
            </a:extLst>
          </p:cNvPr>
          <p:cNvSpPr/>
          <p:nvPr/>
        </p:nvSpPr>
        <p:spPr>
          <a:xfrm>
            <a:off x="600807" y="2447183"/>
            <a:ext cx="6839515" cy="2056393"/>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DBC0370C-F035-17E9-E917-EB962F05A39A}"/>
              </a:ext>
            </a:extLst>
          </p:cNvPr>
          <p:cNvSpPr txBox="1"/>
          <p:nvPr/>
        </p:nvSpPr>
        <p:spPr>
          <a:xfrm>
            <a:off x="0" y="2507729"/>
            <a:ext cx="3181422" cy="707886"/>
          </a:xfrm>
          <a:prstGeom prst="rect">
            <a:avLst/>
          </a:prstGeom>
          <a:noFill/>
        </p:spPr>
        <p:txBody>
          <a:bodyPr wrap="square" rtlCol="0">
            <a:spAutoFit/>
          </a:bodyPr>
          <a:lstStyle/>
          <a:p>
            <a:pPr marL="269875" indent="-269875" algn="ctr"/>
            <a:r>
              <a:rPr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Proof of Work</a:t>
            </a:r>
          </a:p>
          <a:p>
            <a:pPr marL="269875" indent="-269875" algn="ctr"/>
            <a:r>
              <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kumimoji="1" lang="en-US" altLang="ja-JP" sz="2000" dirty="0" err="1">
                <a:solidFill>
                  <a:schemeClr val="bg1">
                    <a:lumMod val="50000"/>
                  </a:schemeClr>
                </a:solidFill>
                <a:latin typeface="UD デジタル 教科書体 NP-R" panose="02020400000000000000" pitchFamily="18" charset="-128"/>
                <a:ea typeface="UD デジタル 教科書体 NP-R" panose="02020400000000000000" pitchFamily="18" charset="-128"/>
              </a:rPr>
              <a:t>PoW</a:t>
            </a:r>
            <a:r>
              <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p>
        </p:txBody>
      </p:sp>
      <p:grpSp>
        <p:nvGrpSpPr>
          <p:cNvPr id="12" name="グループ化 11">
            <a:extLst>
              <a:ext uri="{FF2B5EF4-FFF2-40B4-BE49-F238E27FC236}">
                <a16:creationId xmlns:a16="http://schemas.microsoft.com/office/drawing/2014/main" id="{5224DA3A-33B1-C75B-9A5C-5B329D565946}"/>
              </a:ext>
            </a:extLst>
          </p:cNvPr>
          <p:cNvGrpSpPr/>
          <p:nvPr/>
        </p:nvGrpSpPr>
        <p:grpSpPr>
          <a:xfrm>
            <a:off x="738149" y="3086492"/>
            <a:ext cx="1705124" cy="1705124"/>
            <a:chOff x="6229349" y="1733549"/>
            <a:chExt cx="1343026" cy="1343026"/>
          </a:xfrm>
        </p:grpSpPr>
        <p:pic>
          <p:nvPicPr>
            <p:cNvPr id="13" name="Picture 8">
              <a:extLst>
                <a:ext uri="{FF2B5EF4-FFF2-40B4-BE49-F238E27FC236}">
                  <a16:creationId xmlns:a16="http://schemas.microsoft.com/office/drawing/2014/main" id="{08050ABC-E6B9-4B59-AE2B-B7B5A1DA8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349" y="1733549"/>
              <a:ext cx="1343026" cy="134302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コネクタ 13">
              <a:extLst>
                <a:ext uri="{FF2B5EF4-FFF2-40B4-BE49-F238E27FC236}">
                  <a16:creationId xmlns:a16="http://schemas.microsoft.com/office/drawing/2014/main" id="{CEA5B583-189E-A731-EA42-1DEE25F62262}"/>
                </a:ext>
              </a:extLst>
            </p:cNvPr>
            <p:cNvCxnSpPr>
              <a:cxnSpLocks/>
            </p:cNvCxnSpPr>
            <p:nvPr/>
          </p:nvCxnSpPr>
          <p:spPr>
            <a:xfrm flipV="1">
              <a:off x="7032171" y="2141937"/>
              <a:ext cx="217714" cy="214483"/>
            </a:xfrm>
            <a:prstGeom prst="line">
              <a:avLst/>
            </a:prstGeom>
            <a:ln w="38100">
              <a:solidFill>
                <a:srgbClr val="888888"/>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EAF5BF0-4972-F094-83ED-A88BA6701EFE}"/>
                </a:ext>
              </a:extLst>
            </p:cNvPr>
            <p:cNvCxnSpPr>
              <a:cxnSpLocks/>
            </p:cNvCxnSpPr>
            <p:nvPr/>
          </p:nvCxnSpPr>
          <p:spPr>
            <a:xfrm flipV="1">
              <a:off x="6574971" y="2444554"/>
              <a:ext cx="217714" cy="214483"/>
            </a:xfrm>
            <a:prstGeom prst="line">
              <a:avLst/>
            </a:prstGeom>
            <a:ln w="38100">
              <a:solidFill>
                <a:srgbClr val="888888"/>
              </a:solidFill>
            </a:ln>
          </p:spPr>
          <p:style>
            <a:lnRef idx="1">
              <a:schemeClr val="accent1"/>
            </a:lnRef>
            <a:fillRef idx="0">
              <a:schemeClr val="accent1"/>
            </a:fillRef>
            <a:effectRef idx="0">
              <a:schemeClr val="accent1"/>
            </a:effectRef>
            <a:fontRef idx="minor">
              <a:schemeClr val="tx1"/>
            </a:fontRef>
          </p:style>
        </p:cxnSp>
        <p:sp>
          <p:nvSpPr>
            <p:cNvPr id="16" name="月 15">
              <a:extLst>
                <a:ext uri="{FF2B5EF4-FFF2-40B4-BE49-F238E27FC236}">
                  <a16:creationId xmlns:a16="http://schemas.microsoft.com/office/drawing/2014/main" id="{62F4F1F8-2C52-8946-75F1-7D8DC1FD75F9}"/>
                </a:ext>
              </a:extLst>
            </p:cNvPr>
            <p:cNvSpPr/>
            <p:nvPr/>
          </p:nvSpPr>
          <p:spPr>
            <a:xfrm rot="8509732">
              <a:off x="7172610" y="1859522"/>
              <a:ext cx="154550" cy="622871"/>
            </a:xfrm>
            <a:prstGeom prst="moon">
              <a:avLst>
                <a:gd name="adj" fmla="val 59874"/>
              </a:avLst>
            </a:prstGeom>
            <a:solidFill>
              <a:srgbClr val="888888"/>
            </a:solidFill>
            <a:ln>
              <a:solidFill>
                <a:srgbClr val="8888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ローチャート: 論理積ゲート 16">
              <a:extLst>
                <a:ext uri="{FF2B5EF4-FFF2-40B4-BE49-F238E27FC236}">
                  <a16:creationId xmlns:a16="http://schemas.microsoft.com/office/drawing/2014/main" id="{9BC5121A-9B15-2A4D-D3DA-86203EE9BCAB}"/>
                </a:ext>
              </a:extLst>
            </p:cNvPr>
            <p:cNvSpPr/>
            <p:nvPr/>
          </p:nvSpPr>
          <p:spPr>
            <a:xfrm rot="16200000">
              <a:off x="6801430" y="2003724"/>
              <a:ext cx="201003" cy="316394"/>
            </a:xfrm>
            <a:prstGeom prst="flowChartDelay">
              <a:avLst/>
            </a:prstGeom>
            <a:solidFill>
              <a:srgbClr val="888888"/>
            </a:solidFill>
            <a:ln>
              <a:solidFill>
                <a:srgbClr val="8888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コネクタ 19">
            <a:extLst>
              <a:ext uri="{FF2B5EF4-FFF2-40B4-BE49-F238E27FC236}">
                <a16:creationId xmlns:a16="http://schemas.microsoft.com/office/drawing/2014/main" id="{3F79BAFD-3640-8C80-C4FF-ED92BFE1DA45}"/>
              </a:ext>
            </a:extLst>
          </p:cNvPr>
          <p:cNvCxnSpPr>
            <a:cxnSpLocks/>
          </p:cNvCxnSpPr>
          <p:nvPr/>
        </p:nvCxnSpPr>
        <p:spPr>
          <a:xfrm>
            <a:off x="2863121" y="2719746"/>
            <a:ext cx="0" cy="154175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F97B60B2-ACF1-2B64-5BC0-0874EC8CB5C6}"/>
              </a:ext>
            </a:extLst>
          </p:cNvPr>
          <p:cNvSpPr txBox="1"/>
          <p:nvPr/>
        </p:nvSpPr>
        <p:spPr>
          <a:xfrm>
            <a:off x="2863121" y="2591319"/>
            <a:ext cx="4452078" cy="1815882"/>
          </a:xfrm>
          <a:prstGeom prst="rect">
            <a:avLst/>
          </a:prstGeom>
          <a:noFill/>
        </p:spPr>
        <p:txBody>
          <a:bodyPr wrap="square" rtlCol="0">
            <a:spAutoFit/>
          </a:bodyPr>
          <a:lstStyle/>
          <a:p>
            <a:pPr marL="269875" indent="-269875"/>
            <a:r>
              <a:rPr kumimoji="1"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kumimoji="1" lang="ja-JP" altLang="en-US" sz="1400" dirty="0">
                <a:solidFill>
                  <a:schemeClr val="accent2"/>
                </a:solidFill>
                <a:latin typeface="UD デジタル 教科書体 NP-R" panose="02020400000000000000" pitchFamily="18" charset="-128"/>
                <a:ea typeface="UD デジタル 教科書体 NP-R" panose="02020400000000000000" pitchFamily="18" charset="-128"/>
              </a:rPr>
              <a:t>早い者勝ち</a:t>
            </a:r>
            <a:r>
              <a:rPr kumimoji="1"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でブロックを作ろうというコンセプト</a:t>
            </a:r>
            <a:endParaRPr kumimoji="1"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179388" indent="-179388"/>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・総当たり式の数あてゲームを実施して、一番最初にゲームをクリアしたノードの作成したブロックを追加する。</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179388" indent="-179388"/>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・このゲームのことを「</a:t>
            </a:r>
            <a:r>
              <a:rPr lang="ja-JP" altLang="en-US" sz="1400" dirty="0">
                <a:solidFill>
                  <a:schemeClr val="accent2"/>
                </a:solidFill>
                <a:latin typeface="UD デジタル 教科書体 NP-R" panose="02020400000000000000" pitchFamily="18" charset="-128"/>
                <a:ea typeface="UD デジタル 教科書体 NP-R" panose="02020400000000000000" pitchFamily="18" charset="-128"/>
              </a:rPr>
              <a:t>マイニング</a:t>
            </a:r>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」、ゲーム参加者を「</a:t>
            </a:r>
            <a:r>
              <a:rPr lang="ja-JP" altLang="en-US" sz="1400" dirty="0">
                <a:solidFill>
                  <a:schemeClr val="accent2"/>
                </a:solidFill>
                <a:latin typeface="UD デジタル 教科書体 NP-R" panose="02020400000000000000" pitchFamily="18" charset="-128"/>
                <a:ea typeface="UD デジタル 教科書体 NP-R" panose="02020400000000000000" pitchFamily="18" charset="-128"/>
              </a:rPr>
              <a:t>マイナー</a:t>
            </a:r>
            <a:r>
              <a:rPr lang="en-US" altLang="ja-JP" sz="1400" dirty="0">
                <a:solidFill>
                  <a:schemeClr val="accent2"/>
                </a:solidFill>
                <a:latin typeface="UD デジタル 教科書体 NP-R" panose="02020400000000000000" pitchFamily="18" charset="-128"/>
                <a:ea typeface="UD デジタル 教科書体 NP-R" panose="02020400000000000000" pitchFamily="18" charset="-128"/>
              </a:rPr>
              <a:t>(</a:t>
            </a:r>
            <a:r>
              <a:rPr lang="ja-JP" altLang="en-US" sz="1400" dirty="0">
                <a:solidFill>
                  <a:schemeClr val="accent2"/>
                </a:solidFill>
                <a:latin typeface="UD デジタル 教科書体 NP-R" panose="02020400000000000000" pitchFamily="18" charset="-128"/>
                <a:ea typeface="UD デジタル 教科書体 NP-R" panose="02020400000000000000" pitchFamily="18" charset="-128"/>
              </a:rPr>
              <a:t>採掘者</a:t>
            </a:r>
            <a:r>
              <a:rPr lang="en-US" altLang="ja-JP" sz="1400" dirty="0">
                <a:solidFill>
                  <a:schemeClr val="accent2"/>
                </a:solidFill>
                <a:latin typeface="UD デジタル 教科書体 NP-R" panose="02020400000000000000" pitchFamily="18" charset="-128"/>
                <a:ea typeface="UD デジタル 教科書体 NP-R" panose="02020400000000000000" pitchFamily="18" charset="-128"/>
              </a:rPr>
              <a:t>)</a:t>
            </a:r>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」と呼ぶ。</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179388" indent="-179388"/>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・マイニングは大変な労力</a:t>
            </a:r>
            <a:r>
              <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電力</a:t>
            </a:r>
            <a:r>
              <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マシンリソース</a:t>
            </a:r>
            <a:r>
              <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が必要となるため、</a:t>
            </a:r>
            <a:r>
              <a:rPr lang="en-US" altLang="ja-JP" sz="1400" dirty="0">
                <a:solidFill>
                  <a:schemeClr val="accent2"/>
                </a:solidFill>
                <a:latin typeface="UD デジタル 教科書体 NP-R" panose="02020400000000000000" pitchFamily="18" charset="-128"/>
                <a:ea typeface="UD デジタル 教科書体 NP-R" panose="02020400000000000000" pitchFamily="18" charset="-128"/>
              </a:rPr>
              <a:t>Proof of Work</a:t>
            </a:r>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と呼ぶ。</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55" name="四角形: 角を丸くする 54">
            <a:extLst>
              <a:ext uri="{FF2B5EF4-FFF2-40B4-BE49-F238E27FC236}">
                <a16:creationId xmlns:a16="http://schemas.microsoft.com/office/drawing/2014/main" id="{9CA22C61-3A8E-D2C8-51E8-B6E25EC0EEFA}"/>
              </a:ext>
            </a:extLst>
          </p:cNvPr>
          <p:cNvSpPr/>
          <p:nvPr/>
        </p:nvSpPr>
        <p:spPr>
          <a:xfrm>
            <a:off x="577285" y="4702795"/>
            <a:ext cx="6839515" cy="2056393"/>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テキスト ボックス 55">
            <a:extLst>
              <a:ext uri="{FF2B5EF4-FFF2-40B4-BE49-F238E27FC236}">
                <a16:creationId xmlns:a16="http://schemas.microsoft.com/office/drawing/2014/main" id="{F797808F-2FD7-AB98-BBD1-5D8B74984E92}"/>
              </a:ext>
            </a:extLst>
          </p:cNvPr>
          <p:cNvSpPr txBox="1"/>
          <p:nvPr/>
        </p:nvSpPr>
        <p:spPr>
          <a:xfrm>
            <a:off x="28943" y="4763341"/>
            <a:ext cx="3181422" cy="707886"/>
          </a:xfrm>
          <a:prstGeom prst="rect">
            <a:avLst/>
          </a:prstGeom>
          <a:noFill/>
        </p:spPr>
        <p:txBody>
          <a:bodyPr wrap="square" rtlCol="0">
            <a:spAutoFit/>
          </a:bodyPr>
          <a:lstStyle/>
          <a:p>
            <a:pPr marL="269875" indent="-269875" algn="ctr"/>
            <a:r>
              <a:rPr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Proof of Stake</a:t>
            </a:r>
          </a:p>
          <a:p>
            <a:pPr marL="269875" indent="-269875" algn="ctr"/>
            <a:r>
              <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kumimoji="1" lang="en-US" altLang="ja-JP" sz="2000" dirty="0" err="1">
                <a:solidFill>
                  <a:schemeClr val="bg1">
                    <a:lumMod val="50000"/>
                  </a:schemeClr>
                </a:solidFill>
                <a:latin typeface="UD デジタル 教科書体 NP-R" panose="02020400000000000000" pitchFamily="18" charset="-128"/>
                <a:ea typeface="UD デジタル 教科書体 NP-R" panose="02020400000000000000" pitchFamily="18" charset="-128"/>
              </a:rPr>
              <a:t>PoS</a:t>
            </a:r>
            <a:r>
              <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p>
        </p:txBody>
      </p:sp>
      <p:cxnSp>
        <p:nvCxnSpPr>
          <p:cNvPr id="69" name="直線コネクタ 68">
            <a:extLst>
              <a:ext uri="{FF2B5EF4-FFF2-40B4-BE49-F238E27FC236}">
                <a16:creationId xmlns:a16="http://schemas.microsoft.com/office/drawing/2014/main" id="{B7DCACF6-3932-5CF4-CEAB-8662C2B0781C}"/>
              </a:ext>
            </a:extLst>
          </p:cNvPr>
          <p:cNvCxnSpPr>
            <a:cxnSpLocks/>
          </p:cNvCxnSpPr>
          <p:nvPr/>
        </p:nvCxnSpPr>
        <p:spPr>
          <a:xfrm>
            <a:off x="2839599" y="4975358"/>
            <a:ext cx="0" cy="154175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0" name="テキスト ボックス 69">
            <a:extLst>
              <a:ext uri="{FF2B5EF4-FFF2-40B4-BE49-F238E27FC236}">
                <a16:creationId xmlns:a16="http://schemas.microsoft.com/office/drawing/2014/main" id="{EF957164-112A-7877-7669-A8BD2772AD90}"/>
              </a:ext>
            </a:extLst>
          </p:cNvPr>
          <p:cNvSpPr txBox="1"/>
          <p:nvPr/>
        </p:nvSpPr>
        <p:spPr>
          <a:xfrm>
            <a:off x="2839599" y="4846931"/>
            <a:ext cx="4577201" cy="1815882"/>
          </a:xfrm>
          <a:prstGeom prst="rect">
            <a:avLst/>
          </a:prstGeom>
          <a:noFill/>
        </p:spPr>
        <p:txBody>
          <a:bodyPr wrap="square" rtlCol="0">
            <a:spAutoFit/>
          </a:bodyPr>
          <a:lstStyle/>
          <a:p>
            <a:pPr marL="269875" indent="-269875"/>
            <a:r>
              <a:rPr kumimoji="1"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・ブロック作成者をランダムで選ぶというコンセプト</a:t>
            </a:r>
            <a:endParaRPr kumimoji="1"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179388" indent="-179388"/>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・ブロックの作成者になるには、チェーンの基軸通貨を所持する必要がある。</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179388" indent="-179388"/>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・所持量が大きいほど、選ばれやすくなる。</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179388" indent="-179388"/>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lang="en-US" altLang="ja-JP" sz="1400" dirty="0" err="1">
                <a:solidFill>
                  <a:schemeClr val="bg1">
                    <a:lumMod val="50000"/>
                  </a:schemeClr>
                </a:solidFill>
                <a:latin typeface="UD デジタル 教科書体 NP-R" panose="02020400000000000000" pitchFamily="18" charset="-128"/>
                <a:ea typeface="UD デジタル 教科書体 NP-R" panose="02020400000000000000" pitchFamily="18" charset="-128"/>
              </a:rPr>
              <a:t>PoW</a:t>
            </a:r>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とは異なり、大きな電力やマシンリソースは必要とされない。</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179388" indent="-179388"/>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・チェーンの基軸通貨を所持することが必要とされるため、</a:t>
            </a:r>
            <a:r>
              <a:rPr lang="en-US" altLang="ja-JP" sz="1400" dirty="0">
                <a:solidFill>
                  <a:schemeClr val="accent2"/>
                </a:solidFill>
                <a:latin typeface="UD デジタル 教科書体 NP-R" panose="02020400000000000000" pitchFamily="18" charset="-128"/>
                <a:ea typeface="UD デジタル 教科書体 NP-R" panose="02020400000000000000" pitchFamily="18" charset="-128"/>
              </a:rPr>
              <a:t>Proof of Stake</a:t>
            </a:r>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と呼ぶ。</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73" name="グラフィックス 72" descr="サイコロ 単色塗りつぶし">
            <a:extLst>
              <a:ext uri="{FF2B5EF4-FFF2-40B4-BE49-F238E27FC236}">
                <a16:creationId xmlns:a16="http://schemas.microsoft.com/office/drawing/2014/main" id="{D54FBCF3-8924-41B9-D14F-A3E3B7E4BF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250274" y="5542901"/>
            <a:ext cx="916336" cy="916336"/>
          </a:xfrm>
          <a:prstGeom prst="rect">
            <a:avLst/>
          </a:prstGeom>
        </p:spPr>
      </p:pic>
      <p:sp>
        <p:nvSpPr>
          <p:cNvPr id="74" name="テキスト ボックス 73">
            <a:extLst>
              <a:ext uri="{FF2B5EF4-FFF2-40B4-BE49-F238E27FC236}">
                <a16:creationId xmlns:a16="http://schemas.microsoft.com/office/drawing/2014/main" id="{6EEEF4FD-E871-776C-12FC-71A7FBDE16E6}"/>
              </a:ext>
            </a:extLst>
          </p:cNvPr>
          <p:cNvSpPr txBox="1"/>
          <p:nvPr/>
        </p:nvSpPr>
        <p:spPr>
          <a:xfrm>
            <a:off x="490107" y="1523853"/>
            <a:ext cx="7087421" cy="923330"/>
          </a:xfrm>
          <a:prstGeom prst="rect">
            <a:avLst/>
          </a:prstGeom>
          <a:noFill/>
        </p:spPr>
        <p:txBody>
          <a:bodyPr wrap="square" rtlCol="0">
            <a:spAutoFit/>
          </a:bodyPr>
          <a:lstStyle/>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・コンセンサスアルゴリズムは、各ブロックチェーンを特徴づける要素の１つ。</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・以下は代表例であり、他にも様々なものがある。</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975875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ブロックチェーンの技術要素</a:t>
            </a: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4185761"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コンセンサスアルゴリズム</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F922A8C1-8EFE-2F2D-F34C-0D2623F851AB}"/>
              </a:ext>
            </a:extLst>
          </p:cNvPr>
          <p:cNvSpPr txBox="1"/>
          <p:nvPr/>
        </p:nvSpPr>
        <p:spPr>
          <a:xfrm>
            <a:off x="490107" y="1523853"/>
            <a:ext cx="7162372" cy="1200329"/>
          </a:xfrm>
          <a:prstGeom prst="rect">
            <a:avLst/>
          </a:prstGeom>
          <a:noFill/>
        </p:spPr>
        <p:txBody>
          <a:bodyPr wrap="square" rtlCol="0">
            <a:spAutoFit/>
          </a:bodyPr>
          <a:lstStyle/>
          <a:p>
            <a:pPr marL="269875" indent="-269875"/>
            <a:r>
              <a:rPr lang="ja-JP" altLang="en-US" dirty="0">
                <a:solidFill>
                  <a:schemeClr val="accent4"/>
                </a:solidFill>
                <a:latin typeface="UD デジタル 教科書体 NP-R" panose="02020400000000000000" pitchFamily="18" charset="-128"/>
                <a:ea typeface="UD デジタル 教科書体 NP-R" panose="02020400000000000000" pitchFamily="18" charset="-128"/>
              </a:rPr>
              <a:t>～インセンティブとゲーム理論的要素が絶妙に組合さって構築～</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539750"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・多くのコンセンサスアルゴリズムでは、誠実に行動することは不誠実に行動する</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不正なブロックを作成する</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よりも多くの利益を得られるようなメカニズムとなっている。</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32" name="四角形: 角を丸くする 31">
            <a:extLst>
              <a:ext uri="{FF2B5EF4-FFF2-40B4-BE49-F238E27FC236}">
                <a16:creationId xmlns:a16="http://schemas.microsoft.com/office/drawing/2014/main" id="{F93CB64D-E2EC-C8CD-F13B-8E296BC248DA}"/>
              </a:ext>
            </a:extLst>
          </p:cNvPr>
          <p:cNvSpPr/>
          <p:nvPr/>
        </p:nvSpPr>
        <p:spPr>
          <a:xfrm>
            <a:off x="571223" y="2961230"/>
            <a:ext cx="6639441" cy="1533113"/>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a:extLst>
              <a:ext uri="{FF2B5EF4-FFF2-40B4-BE49-F238E27FC236}">
                <a16:creationId xmlns:a16="http://schemas.microsoft.com/office/drawing/2014/main" id="{DF2F0DD6-532E-09C7-712B-F704DD0192F3}"/>
              </a:ext>
            </a:extLst>
          </p:cNvPr>
          <p:cNvSpPr txBox="1"/>
          <p:nvPr/>
        </p:nvSpPr>
        <p:spPr>
          <a:xfrm>
            <a:off x="28943" y="3036766"/>
            <a:ext cx="3181422"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インセンティブ</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cxnSp>
        <p:nvCxnSpPr>
          <p:cNvPr id="34" name="直線コネクタ 33">
            <a:extLst>
              <a:ext uri="{FF2B5EF4-FFF2-40B4-BE49-F238E27FC236}">
                <a16:creationId xmlns:a16="http://schemas.microsoft.com/office/drawing/2014/main" id="{A41AB50E-2A57-B6D9-B49D-0C1F00606EA5}"/>
              </a:ext>
            </a:extLst>
          </p:cNvPr>
          <p:cNvCxnSpPr>
            <a:cxnSpLocks/>
          </p:cNvCxnSpPr>
          <p:nvPr/>
        </p:nvCxnSpPr>
        <p:spPr>
          <a:xfrm>
            <a:off x="2839599" y="3248783"/>
            <a:ext cx="0" cy="108438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A8C1FDE1-F111-CA6E-B4C9-E16CECAA604E}"/>
              </a:ext>
            </a:extLst>
          </p:cNvPr>
          <p:cNvSpPr txBox="1"/>
          <p:nvPr/>
        </p:nvSpPr>
        <p:spPr>
          <a:xfrm>
            <a:off x="2839599" y="3120356"/>
            <a:ext cx="4353605" cy="523220"/>
          </a:xfrm>
          <a:prstGeom prst="rect">
            <a:avLst/>
          </a:prstGeom>
          <a:noFill/>
        </p:spPr>
        <p:txBody>
          <a:bodyPr wrap="square" rtlCol="0">
            <a:spAutoFit/>
          </a:bodyPr>
          <a:lstStyle/>
          <a:p>
            <a:pPr marL="269875" indent="-269875"/>
            <a:r>
              <a:rPr kumimoji="1"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・トランザクション手数料</a:t>
            </a:r>
            <a:endParaRPr kumimoji="1"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・新規発行通貨 </a:t>
            </a:r>
            <a:r>
              <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発行がある場合</a:t>
            </a:r>
            <a:r>
              <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p>
        </p:txBody>
      </p:sp>
      <p:pic>
        <p:nvPicPr>
          <p:cNvPr id="55" name="グラフィックス 54" descr="宝の箱 単色塗りつぶし">
            <a:extLst>
              <a:ext uri="{FF2B5EF4-FFF2-40B4-BE49-F238E27FC236}">
                <a16:creationId xmlns:a16="http://schemas.microsoft.com/office/drawing/2014/main" id="{1C6EF247-093C-2FAE-0CD5-9A4106405C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250274" y="3416834"/>
            <a:ext cx="916336" cy="916336"/>
          </a:xfrm>
          <a:prstGeom prst="rect">
            <a:avLst/>
          </a:prstGeom>
        </p:spPr>
      </p:pic>
      <p:sp>
        <p:nvSpPr>
          <p:cNvPr id="57" name="四角形: 角を丸くする 56">
            <a:extLst>
              <a:ext uri="{FF2B5EF4-FFF2-40B4-BE49-F238E27FC236}">
                <a16:creationId xmlns:a16="http://schemas.microsoft.com/office/drawing/2014/main" id="{7D8F64E0-AA04-71B9-27F0-31D814CDCEF6}"/>
              </a:ext>
            </a:extLst>
          </p:cNvPr>
          <p:cNvSpPr/>
          <p:nvPr/>
        </p:nvSpPr>
        <p:spPr>
          <a:xfrm>
            <a:off x="553763" y="4702896"/>
            <a:ext cx="6639441" cy="1533113"/>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8" name="テキスト ボックス 57">
            <a:extLst>
              <a:ext uri="{FF2B5EF4-FFF2-40B4-BE49-F238E27FC236}">
                <a16:creationId xmlns:a16="http://schemas.microsoft.com/office/drawing/2014/main" id="{635B857C-F4D3-2F60-8B89-984EA2C7867C}"/>
              </a:ext>
            </a:extLst>
          </p:cNvPr>
          <p:cNvSpPr txBox="1"/>
          <p:nvPr/>
        </p:nvSpPr>
        <p:spPr>
          <a:xfrm>
            <a:off x="11483" y="4778432"/>
            <a:ext cx="3181422" cy="400110"/>
          </a:xfrm>
          <a:prstGeom prst="rect">
            <a:avLst/>
          </a:prstGeom>
          <a:noFill/>
        </p:spPr>
        <p:txBody>
          <a:bodyPr wrap="square" rtlCol="0">
            <a:spAutoFit/>
          </a:bodyPr>
          <a:lstStyle/>
          <a:p>
            <a:pPr marL="269875" indent="-269875" algn="ct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不正時の不利益</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cxnSp>
        <p:nvCxnSpPr>
          <p:cNvPr id="59" name="直線コネクタ 58">
            <a:extLst>
              <a:ext uri="{FF2B5EF4-FFF2-40B4-BE49-F238E27FC236}">
                <a16:creationId xmlns:a16="http://schemas.microsoft.com/office/drawing/2014/main" id="{CA40076C-7572-EF74-FAA1-DF685DBE6D2B}"/>
              </a:ext>
            </a:extLst>
          </p:cNvPr>
          <p:cNvCxnSpPr>
            <a:cxnSpLocks/>
          </p:cNvCxnSpPr>
          <p:nvPr/>
        </p:nvCxnSpPr>
        <p:spPr>
          <a:xfrm>
            <a:off x="2822139" y="4990449"/>
            <a:ext cx="0" cy="108438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284057DF-2D78-6402-0E42-9CBEE5525122}"/>
              </a:ext>
            </a:extLst>
          </p:cNvPr>
          <p:cNvSpPr txBox="1"/>
          <p:nvPr/>
        </p:nvSpPr>
        <p:spPr>
          <a:xfrm>
            <a:off x="2822139" y="4862022"/>
            <a:ext cx="4353605" cy="1169551"/>
          </a:xfrm>
          <a:prstGeom prst="rect">
            <a:avLst/>
          </a:prstGeom>
          <a:noFill/>
        </p:spPr>
        <p:txBody>
          <a:bodyPr wrap="square" rtlCol="0">
            <a:spAutoFit/>
          </a:bodyPr>
          <a:lstStyle/>
          <a:p>
            <a:pPr marL="269875" indent="-269875"/>
            <a:r>
              <a:rPr kumimoji="1"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kumimoji="1" lang="en-US" altLang="ja-JP" sz="1400" dirty="0" err="1">
                <a:solidFill>
                  <a:schemeClr val="bg1">
                    <a:lumMod val="50000"/>
                  </a:schemeClr>
                </a:solidFill>
                <a:latin typeface="UD デジタル 教科書体 NP-R" panose="02020400000000000000" pitchFamily="18" charset="-128"/>
                <a:ea typeface="UD デジタル 教科書体 NP-R" panose="02020400000000000000" pitchFamily="18" charset="-128"/>
              </a:rPr>
              <a:t>PoW</a:t>
            </a:r>
            <a:r>
              <a:rPr kumimoji="1"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kumimoji="1"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 電力やマシンリソース</a:t>
            </a:r>
            <a:endParaRPr kumimoji="1"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lang="en-US" altLang="ja-JP" sz="1400" dirty="0" err="1">
                <a:solidFill>
                  <a:schemeClr val="bg1">
                    <a:lumMod val="50000"/>
                  </a:schemeClr>
                </a:solidFill>
                <a:latin typeface="UD デジタル 教科書体 NP-R" panose="02020400000000000000" pitchFamily="18" charset="-128"/>
                <a:ea typeface="UD デジタル 教科書体 NP-R" panose="02020400000000000000" pitchFamily="18" charset="-128"/>
              </a:rPr>
              <a:t>PoS</a:t>
            </a:r>
            <a:r>
              <a:rPr kumimoji="1"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 :</a:t>
            </a:r>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 暗号資産</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　</a:t>
            </a:r>
            <a:r>
              <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 多くの暗号資産を所持した状態で、チェーンの価値を下げるような不正な行為はしないだろうという考え。</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65" name="グラフィックス 64" descr="沈思 枠線">
            <a:extLst>
              <a:ext uri="{FF2B5EF4-FFF2-40B4-BE49-F238E27FC236}">
                <a16:creationId xmlns:a16="http://schemas.microsoft.com/office/drawing/2014/main" id="{E8A6C74D-6B92-EAB1-405F-62F4660FA1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232814" y="5158500"/>
            <a:ext cx="916336" cy="916336"/>
          </a:xfrm>
          <a:prstGeom prst="rect">
            <a:avLst/>
          </a:prstGeom>
        </p:spPr>
      </p:pic>
      <p:cxnSp>
        <p:nvCxnSpPr>
          <p:cNvPr id="73" name="直線コネクタ 72">
            <a:extLst>
              <a:ext uri="{FF2B5EF4-FFF2-40B4-BE49-F238E27FC236}">
                <a16:creationId xmlns:a16="http://schemas.microsoft.com/office/drawing/2014/main" id="{508CD803-2BA7-77E1-45AC-1A1DFB99F84A}"/>
              </a:ext>
            </a:extLst>
          </p:cNvPr>
          <p:cNvCxnSpPr>
            <a:cxnSpLocks/>
          </p:cNvCxnSpPr>
          <p:nvPr/>
        </p:nvCxnSpPr>
        <p:spPr>
          <a:xfrm flipH="1">
            <a:off x="1914525" y="5469452"/>
            <a:ext cx="63064" cy="6985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38AD7652-87FD-76BF-87A9-089F4FCBF18C}"/>
              </a:ext>
            </a:extLst>
          </p:cNvPr>
          <p:cNvCxnSpPr>
            <a:cxnSpLocks/>
          </p:cNvCxnSpPr>
          <p:nvPr/>
        </p:nvCxnSpPr>
        <p:spPr>
          <a:xfrm flipH="1">
            <a:off x="1907630" y="5674726"/>
            <a:ext cx="139918" cy="3955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195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ブロックチェーンの周辺技術要素</a:t>
            </a:r>
          </a:p>
        </p:txBody>
      </p:sp>
      <p:sp>
        <p:nvSpPr>
          <p:cNvPr id="3" name="四角形: 角を丸くする 2">
            <a:extLst>
              <a:ext uri="{FF2B5EF4-FFF2-40B4-BE49-F238E27FC236}">
                <a16:creationId xmlns:a16="http://schemas.microsoft.com/office/drawing/2014/main" id="{93632773-553E-0A30-1738-53C06BAD2773}"/>
              </a:ext>
            </a:extLst>
          </p:cNvPr>
          <p:cNvSpPr/>
          <p:nvPr/>
        </p:nvSpPr>
        <p:spPr>
          <a:xfrm>
            <a:off x="2322466" y="2705654"/>
            <a:ext cx="3181422" cy="2254808"/>
          </a:xfrm>
          <a:prstGeom prst="roundRect">
            <a:avLst>
              <a:gd name="adj" fmla="val 465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3DE73B06-1AEE-5BE7-59E5-BFEE7369F6A1}"/>
              </a:ext>
            </a:extLst>
          </p:cNvPr>
          <p:cNvSpPr txBox="1"/>
          <p:nvPr/>
        </p:nvSpPr>
        <p:spPr>
          <a:xfrm>
            <a:off x="2322466" y="2905604"/>
            <a:ext cx="3181422" cy="369332"/>
          </a:xfrm>
          <a:prstGeom prst="rect">
            <a:avLst/>
          </a:prstGeom>
          <a:noFill/>
        </p:spPr>
        <p:txBody>
          <a:bodyPr wrap="square" rtlCol="0">
            <a:spAutoFit/>
          </a:bodyPr>
          <a:lstStyle/>
          <a:p>
            <a:pPr marL="269875" indent="-269875" algn="ctr"/>
            <a:r>
              <a:rPr kumimoji="1" lang="ja-JP" altLang="en-US"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スマートコントラクト</a:t>
            </a:r>
            <a:endParaRPr kumimoji="1" lang="en-US" altLang="ja-JP"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7" name="グラフィックス 6" descr="署名 単色塗りつぶし">
            <a:extLst>
              <a:ext uri="{FF2B5EF4-FFF2-40B4-BE49-F238E27FC236}">
                <a16:creationId xmlns:a16="http://schemas.microsoft.com/office/drawing/2014/main" id="{7FC8EA6D-DBE7-3603-DA9F-35F974B5EF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928165" y="3604836"/>
            <a:ext cx="508000" cy="508000"/>
          </a:xfrm>
          <a:prstGeom prst="rect">
            <a:avLst/>
          </a:prstGeom>
        </p:spPr>
      </p:pic>
      <p:sp>
        <p:nvSpPr>
          <p:cNvPr id="8" name="テキスト ボックス 7">
            <a:extLst>
              <a:ext uri="{FF2B5EF4-FFF2-40B4-BE49-F238E27FC236}">
                <a16:creationId xmlns:a16="http://schemas.microsoft.com/office/drawing/2014/main" id="{4A27438C-DF5D-AD13-129E-F4F65EFDC823}"/>
              </a:ext>
            </a:extLst>
          </p:cNvPr>
          <p:cNvSpPr txBox="1"/>
          <p:nvPr/>
        </p:nvSpPr>
        <p:spPr>
          <a:xfrm>
            <a:off x="2307478" y="4258140"/>
            <a:ext cx="3181422" cy="584775"/>
          </a:xfrm>
          <a:prstGeom prst="rect">
            <a:avLst/>
          </a:prstGeom>
          <a:noFill/>
        </p:spPr>
        <p:txBody>
          <a:bodyPr wrap="square" rtlCol="0">
            <a:spAutoFit/>
          </a:bodyPr>
          <a:lstStyle/>
          <a:p>
            <a:pPr marL="269875" indent="-269875" algn="ctr"/>
            <a:r>
              <a:rPr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コントラクトを自動履行する</a:t>
            </a:r>
            <a:endParaRPr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269875" algn="ct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仕組み</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4" name="グラフィックス 3" descr="契約 単色塗りつぶし">
            <a:extLst>
              <a:ext uri="{FF2B5EF4-FFF2-40B4-BE49-F238E27FC236}">
                <a16:creationId xmlns:a16="http://schemas.microsoft.com/office/drawing/2014/main" id="{C6082F64-4715-7F22-3C6C-34EB8873CA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65997" y="3493413"/>
            <a:ext cx="647180" cy="647180"/>
          </a:xfrm>
          <a:prstGeom prst="rect">
            <a:avLst/>
          </a:prstGeom>
        </p:spPr>
      </p:pic>
    </p:spTree>
    <p:extLst>
      <p:ext uri="{BB962C8B-B14F-4D97-AF65-F5344CB8AC3E}">
        <p14:creationId xmlns:p14="http://schemas.microsoft.com/office/powerpoint/2010/main" val="1371752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ブロックチェーンの周辺技術要素</a:t>
            </a: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4493538"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スマートコントラクトとは？</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9" name="テキスト ボックス 8">
            <a:extLst>
              <a:ext uri="{FF2B5EF4-FFF2-40B4-BE49-F238E27FC236}">
                <a16:creationId xmlns:a16="http://schemas.microsoft.com/office/drawing/2014/main" id="{9CE2F402-E8F2-36C0-96E9-534B6EE3FEB2}"/>
              </a:ext>
            </a:extLst>
          </p:cNvPr>
          <p:cNvSpPr txBox="1"/>
          <p:nvPr/>
        </p:nvSpPr>
        <p:spPr>
          <a:xfrm>
            <a:off x="490107" y="1523853"/>
            <a:ext cx="7087421" cy="923330"/>
          </a:xfrm>
          <a:prstGeom prst="rect">
            <a:avLst/>
          </a:prstGeom>
          <a:noFill/>
        </p:spPr>
        <p:txBody>
          <a:bodyPr wrap="square" rtlCol="0">
            <a:spAutoFit/>
          </a:bodyPr>
          <a:lstStyle/>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ニック・スザボは「自動的に契約を履行する仕組み」を「</a:t>
            </a:r>
            <a:r>
              <a:rPr kumimoji="1" lang="ja-JP" altLang="en-US" dirty="0">
                <a:solidFill>
                  <a:schemeClr val="accent4"/>
                </a:solidFill>
                <a:latin typeface="UD デジタル 教科書体 NP-R" panose="02020400000000000000" pitchFamily="18" charset="-128"/>
                <a:ea typeface="UD デジタル 教科書体 NP-R" panose="02020400000000000000" pitchFamily="18" charset="-128"/>
              </a:rPr>
              <a:t>スマートコントラクト</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」と呼んだ。</a:t>
            </a:r>
            <a:b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b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ニックはその例として、「自動販売機」を挙げた。</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11" name="四角形: 角を丸くする 10">
            <a:extLst>
              <a:ext uri="{FF2B5EF4-FFF2-40B4-BE49-F238E27FC236}">
                <a16:creationId xmlns:a16="http://schemas.microsoft.com/office/drawing/2014/main" id="{D815BF0D-08C0-0596-A512-EB06A59015FD}"/>
              </a:ext>
            </a:extLst>
          </p:cNvPr>
          <p:cNvSpPr/>
          <p:nvPr/>
        </p:nvSpPr>
        <p:spPr>
          <a:xfrm>
            <a:off x="571223" y="2961231"/>
            <a:ext cx="6639441" cy="3301684"/>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5" name="図 14" descr="図形&#10;&#10;低い精度で自動的に生成された説明">
            <a:extLst>
              <a:ext uri="{FF2B5EF4-FFF2-40B4-BE49-F238E27FC236}">
                <a16:creationId xmlns:a16="http://schemas.microsoft.com/office/drawing/2014/main" id="{7BCC3CEB-6085-485B-69E2-19A551764B27}"/>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95533" y="3827642"/>
            <a:ext cx="1293885" cy="1750288"/>
          </a:xfrm>
          <a:prstGeom prst="rect">
            <a:avLst/>
          </a:prstGeom>
        </p:spPr>
      </p:pic>
      <p:sp>
        <p:nvSpPr>
          <p:cNvPr id="19" name="テキスト ボックス 18">
            <a:extLst>
              <a:ext uri="{FF2B5EF4-FFF2-40B4-BE49-F238E27FC236}">
                <a16:creationId xmlns:a16="http://schemas.microsoft.com/office/drawing/2014/main" id="{7495AA2A-0509-5C1B-3CA4-E4778E738847}"/>
              </a:ext>
            </a:extLst>
          </p:cNvPr>
          <p:cNvSpPr txBox="1"/>
          <p:nvPr/>
        </p:nvSpPr>
        <p:spPr>
          <a:xfrm>
            <a:off x="28943" y="3102112"/>
            <a:ext cx="3181422"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自動販売機の例</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20" name="テキスト ボックス 19">
            <a:extLst>
              <a:ext uri="{FF2B5EF4-FFF2-40B4-BE49-F238E27FC236}">
                <a16:creationId xmlns:a16="http://schemas.microsoft.com/office/drawing/2014/main" id="{92B4EA53-17E2-F6DE-33A5-E5A6A4602BA5}"/>
              </a:ext>
            </a:extLst>
          </p:cNvPr>
          <p:cNvSpPr txBox="1"/>
          <p:nvPr/>
        </p:nvSpPr>
        <p:spPr>
          <a:xfrm>
            <a:off x="2913728" y="3429000"/>
            <a:ext cx="3966042" cy="2769989"/>
          </a:xfrm>
          <a:prstGeom prst="rect">
            <a:avLst/>
          </a:prstGeom>
          <a:noFill/>
        </p:spPr>
        <p:txBody>
          <a:bodyPr wrap="square" rtlCol="0">
            <a:spAutoFit/>
          </a:bodyPr>
          <a:lstStyle/>
          <a:p>
            <a:pPr marL="269875" indent="-269875"/>
            <a:r>
              <a:rPr kumimoji="1" lang="en-US" altLang="ja-JP" sz="1600" dirty="0">
                <a:solidFill>
                  <a:schemeClr val="accent2"/>
                </a:solidFill>
                <a:latin typeface="UD デジタル 教科書体 NP-R" panose="02020400000000000000" pitchFamily="18" charset="-128"/>
                <a:ea typeface="UD デジタル 教科書体 NP-R" panose="02020400000000000000" pitchFamily="18" charset="-128"/>
              </a:rPr>
              <a:t>┃</a:t>
            </a: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履行条件</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180975" indent="-1588"/>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商品の金額分のお金を入れて、ボタンを押すと商品が出てくる。</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449263" indent="-269875"/>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269875"/>
            <a:r>
              <a:rPr kumimoji="1" lang="en-US" altLang="ja-JP" sz="1600" dirty="0">
                <a:solidFill>
                  <a:schemeClr val="accent2"/>
                </a:solidFill>
                <a:latin typeface="UD デジタル 教科書体 NP-R" panose="02020400000000000000" pitchFamily="18" charset="-128"/>
                <a:ea typeface="UD デジタル 教科書体 NP-R" panose="02020400000000000000" pitchFamily="18" charset="-128"/>
              </a:rPr>
              <a:t>┃</a:t>
            </a: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イベント</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449263" indent="-269875"/>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① 商品の金額分のお金を入れる。</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449263" indent="-269875"/>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② 希望商品を選択する。</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449263" indent="-269875"/>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269875"/>
            <a:r>
              <a:rPr kumimoji="1" lang="en-US" altLang="ja-JP" sz="1600" dirty="0">
                <a:solidFill>
                  <a:schemeClr val="accent2"/>
                </a:solidFill>
                <a:latin typeface="UD デジタル 教科書体 NP-R" panose="02020400000000000000" pitchFamily="18" charset="-128"/>
                <a:ea typeface="UD デジタル 教科書体 NP-R" panose="02020400000000000000" pitchFamily="18" charset="-128"/>
              </a:rPr>
              <a:t>┃</a:t>
            </a:r>
            <a:r>
              <a:rPr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契約の履行</a:t>
            </a:r>
            <a:r>
              <a:rPr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価値の移転</a:t>
            </a:r>
            <a:endParaRPr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1588"/>
            <a:r>
              <a:rPr kumimoji="1"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・商品が出てくる。</a:t>
            </a:r>
            <a:endParaRPr kumimoji="1"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449263"/>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 お金</a:t>
            </a:r>
            <a:r>
              <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 販売者へ</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449263"/>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 商品</a:t>
            </a:r>
            <a:r>
              <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 購入者へ</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cxnSp>
        <p:nvCxnSpPr>
          <p:cNvPr id="21" name="直線コネクタ 20">
            <a:extLst>
              <a:ext uri="{FF2B5EF4-FFF2-40B4-BE49-F238E27FC236}">
                <a16:creationId xmlns:a16="http://schemas.microsoft.com/office/drawing/2014/main" id="{0146D366-4A4F-EAF0-B2FD-A9F1721C2C70}"/>
              </a:ext>
            </a:extLst>
          </p:cNvPr>
          <p:cNvCxnSpPr>
            <a:cxnSpLocks/>
          </p:cNvCxnSpPr>
          <p:nvPr/>
        </p:nvCxnSpPr>
        <p:spPr>
          <a:xfrm>
            <a:off x="2839599" y="3502222"/>
            <a:ext cx="0" cy="249943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183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ブロックチェーンの周辺技術要素</a:t>
            </a: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7571303"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ブロックチェーンの文脈でのスマートコントラクト</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9" name="テキスト ボックス 8">
            <a:extLst>
              <a:ext uri="{FF2B5EF4-FFF2-40B4-BE49-F238E27FC236}">
                <a16:creationId xmlns:a16="http://schemas.microsoft.com/office/drawing/2014/main" id="{9CE2F402-E8F2-36C0-96E9-534B6EE3FEB2}"/>
              </a:ext>
            </a:extLst>
          </p:cNvPr>
          <p:cNvSpPr txBox="1"/>
          <p:nvPr/>
        </p:nvSpPr>
        <p:spPr>
          <a:xfrm>
            <a:off x="490107" y="1523853"/>
            <a:ext cx="7087421" cy="1661993"/>
          </a:xfrm>
          <a:prstGeom prst="rect">
            <a:avLst/>
          </a:prstGeom>
          <a:noFill/>
        </p:spPr>
        <p:txBody>
          <a:bodyPr wrap="square" rtlCol="0">
            <a:spAutoFit/>
          </a:bodyPr>
          <a:lstStyle/>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ブロックチェーン上に契約を履行する条件をプログラムとして組み込み、条件合致したら自動的にブロックチェーン上での情報の移転が行われるような仕組み。</a:t>
            </a:r>
            <a:r>
              <a:rPr kumimoji="1" lang="ja-JP" altLang="en-US" dirty="0">
                <a:solidFill>
                  <a:schemeClr val="accent4"/>
                </a:solidFill>
                <a:latin typeface="UD デジタル 教科書体 NP-R" panose="02020400000000000000" pitchFamily="18" charset="-128"/>
                <a:ea typeface="UD デジタル 教科書体 NP-R" panose="02020400000000000000" pitchFamily="18" charset="-128"/>
              </a:rPr>
              <a:t>→ </a:t>
            </a:r>
            <a:r>
              <a:rPr lang="en-US" altLang="ja-JP" dirty="0">
                <a:solidFill>
                  <a:schemeClr val="accent4"/>
                </a:solidFill>
                <a:latin typeface="UD デジタル 教科書体 NP-R" panose="02020400000000000000" pitchFamily="18" charset="-128"/>
                <a:ea typeface="UD デジタル 教科書体 NP-R" panose="02020400000000000000" pitchFamily="18" charset="-128"/>
              </a:rPr>
              <a:t>Code is Law</a:t>
            </a:r>
          </a:p>
          <a:p>
            <a:pPr marL="623888" indent="-355600"/>
            <a:endParaRPr kumimoji="1"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623888" indent="-355600"/>
            <a:r>
              <a:rPr kumimoji="1"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例</a:t>
            </a:r>
            <a:r>
              <a:rPr kumimoji="1"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航空機の遅延保険</a:t>
            </a:r>
            <a:r>
              <a:rPr kumimoji="1"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br>
              <a:rPr kumimoji="1"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br>
            <a:r>
              <a:rPr kumimoji="1"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航空機の遅延時間と保険金の条件を</a:t>
            </a:r>
            <a:r>
              <a:rPr kumimoji="1"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BC</a:t>
            </a:r>
            <a:r>
              <a:rPr kumimoji="1"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上にプログラムとして組み込んでおくことで、</a:t>
            </a:r>
            <a:r>
              <a:rPr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航空機が遅延した場合に自動的に保険金を支払い</a:t>
            </a:r>
            <a:r>
              <a:rPr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受け取ることができる。</a:t>
            </a:r>
            <a:endParaRPr kumimoji="1"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3" name="四角形: 角を丸くする 2">
            <a:extLst>
              <a:ext uri="{FF2B5EF4-FFF2-40B4-BE49-F238E27FC236}">
                <a16:creationId xmlns:a16="http://schemas.microsoft.com/office/drawing/2014/main" id="{32252510-8CD9-CCFE-3241-FC4959658C2A}"/>
              </a:ext>
            </a:extLst>
          </p:cNvPr>
          <p:cNvSpPr/>
          <p:nvPr/>
        </p:nvSpPr>
        <p:spPr>
          <a:xfrm>
            <a:off x="866549" y="3429000"/>
            <a:ext cx="6344115" cy="1476829"/>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09E4434B-3135-F6CF-FF4D-61F16E1593E7}"/>
              </a:ext>
            </a:extLst>
          </p:cNvPr>
          <p:cNvSpPr txBox="1"/>
          <p:nvPr/>
        </p:nvSpPr>
        <p:spPr>
          <a:xfrm>
            <a:off x="244032" y="3504536"/>
            <a:ext cx="3188594"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メリット</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cxnSp>
        <p:nvCxnSpPr>
          <p:cNvPr id="5" name="直線コネクタ 4">
            <a:extLst>
              <a:ext uri="{FF2B5EF4-FFF2-40B4-BE49-F238E27FC236}">
                <a16:creationId xmlns:a16="http://schemas.microsoft.com/office/drawing/2014/main" id="{F9F85C34-DF7D-6541-A9BB-9F21A40708C8}"/>
              </a:ext>
            </a:extLst>
          </p:cNvPr>
          <p:cNvCxnSpPr>
            <a:cxnSpLocks/>
          </p:cNvCxnSpPr>
          <p:nvPr/>
        </p:nvCxnSpPr>
        <p:spPr>
          <a:xfrm>
            <a:off x="2839599" y="3636726"/>
            <a:ext cx="0" cy="108438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2B795C5F-DE04-4274-A2B7-BA9775CF6BEA}"/>
              </a:ext>
            </a:extLst>
          </p:cNvPr>
          <p:cNvSpPr txBox="1"/>
          <p:nvPr/>
        </p:nvSpPr>
        <p:spPr>
          <a:xfrm>
            <a:off x="2839599" y="3514041"/>
            <a:ext cx="4353605" cy="1169551"/>
          </a:xfrm>
          <a:prstGeom prst="rect">
            <a:avLst/>
          </a:prstGeom>
          <a:noFill/>
        </p:spPr>
        <p:txBody>
          <a:bodyPr wrap="square" rtlCol="0">
            <a:spAutoFit/>
          </a:bodyPr>
          <a:lstStyle/>
          <a:p>
            <a:pPr marL="269875" indent="-269875"/>
            <a:r>
              <a:rPr kumimoji="1"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・通常のトランザクションと同様にプログラムも改竄されない形で記録することができ，ブロックチェーン上での取引について事前条件を取り決めることが可能となる。</a:t>
            </a:r>
            <a:endParaRPr kumimoji="1" lang="en-US" altLang="ja-JP" sz="1400" dirty="0">
              <a:solidFill>
                <a:schemeClr val="accent2"/>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・管理者不在の下，取引を自動化させられる。</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8" name="グラフィックス 7" descr="親指を立てるしぐさ 単色塗りつぶし">
            <a:extLst>
              <a:ext uri="{FF2B5EF4-FFF2-40B4-BE49-F238E27FC236}">
                <a16:creationId xmlns:a16="http://schemas.microsoft.com/office/drawing/2014/main" id="{8F714157-BD27-6AC5-1B8A-454D8B4018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462850" y="3955683"/>
            <a:ext cx="750957" cy="750957"/>
          </a:xfrm>
          <a:prstGeom prst="rect">
            <a:avLst/>
          </a:prstGeom>
        </p:spPr>
      </p:pic>
      <p:sp>
        <p:nvSpPr>
          <p:cNvPr id="10" name="四角形: 角を丸くする 9">
            <a:extLst>
              <a:ext uri="{FF2B5EF4-FFF2-40B4-BE49-F238E27FC236}">
                <a16:creationId xmlns:a16="http://schemas.microsoft.com/office/drawing/2014/main" id="{7C1D9DEE-322B-A884-9E93-4578A9115765}"/>
              </a:ext>
            </a:extLst>
          </p:cNvPr>
          <p:cNvSpPr/>
          <p:nvPr/>
        </p:nvSpPr>
        <p:spPr>
          <a:xfrm>
            <a:off x="849089" y="5132186"/>
            <a:ext cx="6344115" cy="1476829"/>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テキスト ボックス 11">
            <a:extLst>
              <a:ext uri="{FF2B5EF4-FFF2-40B4-BE49-F238E27FC236}">
                <a16:creationId xmlns:a16="http://schemas.microsoft.com/office/drawing/2014/main" id="{7B66AA0E-0594-69A1-D3F5-88479F3F8568}"/>
              </a:ext>
            </a:extLst>
          </p:cNvPr>
          <p:cNvSpPr txBox="1"/>
          <p:nvPr/>
        </p:nvSpPr>
        <p:spPr>
          <a:xfrm>
            <a:off x="226572" y="5207722"/>
            <a:ext cx="3188594"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デメリット</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cxnSp>
        <p:nvCxnSpPr>
          <p:cNvPr id="13" name="直線コネクタ 12">
            <a:extLst>
              <a:ext uri="{FF2B5EF4-FFF2-40B4-BE49-F238E27FC236}">
                <a16:creationId xmlns:a16="http://schemas.microsoft.com/office/drawing/2014/main" id="{E320E4D0-8D02-7CA0-5877-D603BE375B82}"/>
              </a:ext>
            </a:extLst>
          </p:cNvPr>
          <p:cNvCxnSpPr>
            <a:cxnSpLocks/>
          </p:cNvCxnSpPr>
          <p:nvPr/>
        </p:nvCxnSpPr>
        <p:spPr>
          <a:xfrm>
            <a:off x="2822139" y="5339912"/>
            <a:ext cx="0" cy="108438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A24ADD79-BD64-D0CA-F283-84BD47ACCC7D}"/>
              </a:ext>
            </a:extLst>
          </p:cNvPr>
          <p:cNvSpPr txBox="1"/>
          <p:nvPr/>
        </p:nvSpPr>
        <p:spPr>
          <a:xfrm>
            <a:off x="2822139" y="5291312"/>
            <a:ext cx="4353605" cy="1169551"/>
          </a:xfrm>
          <a:prstGeom prst="rect">
            <a:avLst/>
          </a:prstGeom>
          <a:noFill/>
        </p:spPr>
        <p:txBody>
          <a:bodyPr wrap="square" rtlCol="0">
            <a:spAutoFit/>
          </a:bodyPr>
          <a:lstStyle/>
          <a:p>
            <a:pPr marL="269875" indent="-269875"/>
            <a:r>
              <a:rPr kumimoji="1"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・一度ブロックチェーン上に記録されたスマートコントラクトのプログラムは後から変更することができない。</a:t>
            </a:r>
            <a:endParaRPr kumimoji="1"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・プログラムの不備があった場合の責任の所在は？</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・プログラムで表現できないようなものは不可。</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16" name="グラフィックス 15" descr="親指を下げるしぐさ 単色塗りつぶし">
            <a:extLst>
              <a:ext uri="{FF2B5EF4-FFF2-40B4-BE49-F238E27FC236}">
                <a16:creationId xmlns:a16="http://schemas.microsoft.com/office/drawing/2014/main" id="{23A87374-90AC-F701-C728-6D25600B17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445390" y="5709906"/>
            <a:ext cx="750957" cy="750957"/>
          </a:xfrm>
          <a:prstGeom prst="rect">
            <a:avLst/>
          </a:prstGeom>
        </p:spPr>
      </p:pic>
    </p:spTree>
    <p:extLst>
      <p:ext uri="{BB962C8B-B14F-4D97-AF65-F5344CB8AC3E}">
        <p14:creationId xmlns:p14="http://schemas.microsoft.com/office/powerpoint/2010/main" val="410745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ブロックチェーンの周辺技術要素</a:t>
            </a:r>
          </a:p>
        </p:txBody>
      </p:sp>
      <p:sp>
        <p:nvSpPr>
          <p:cNvPr id="3" name="四角形: 角を丸くする 2">
            <a:extLst>
              <a:ext uri="{FF2B5EF4-FFF2-40B4-BE49-F238E27FC236}">
                <a16:creationId xmlns:a16="http://schemas.microsoft.com/office/drawing/2014/main" id="{93632773-553E-0A30-1738-53C06BAD2773}"/>
              </a:ext>
            </a:extLst>
          </p:cNvPr>
          <p:cNvSpPr/>
          <p:nvPr/>
        </p:nvSpPr>
        <p:spPr>
          <a:xfrm>
            <a:off x="2322466" y="2705654"/>
            <a:ext cx="3181422" cy="2254808"/>
          </a:xfrm>
          <a:prstGeom prst="roundRect">
            <a:avLst>
              <a:gd name="adj" fmla="val 465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3DE73B06-1AEE-5BE7-59E5-BFEE7369F6A1}"/>
              </a:ext>
            </a:extLst>
          </p:cNvPr>
          <p:cNvSpPr txBox="1"/>
          <p:nvPr/>
        </p:nvSpPr>
        <p:spPr>
          <a:xfrm>
            <a:off x="2322466" y="2905604"/>
            <a:ext cx="3181422" cy="369332"/>
          </a:xfrm>
          <a:prstGeom prst="rect">
            <a:avLst/>
          </a:prstGeom>
          <a:noFill/>
        </p:spPr>
        <p:txBody>
          <a:bodyPr wrap="square" rtlCol="0">
            <a:spAutoFit/>
          </a:bodyPr>
          <a:lstStyle/>
          <a:p>
            <a:pPr marL="269875" indent="-269875" algn="ctr"/>
            <a:r>
              <a:rPr kumimoji="1" lang="ja-JP" altLang="en-US"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オラクル</a:t>
            </a:r>
            <a:endParaRPr kumimoji="1" lang="en-US" altLang="ja-JP"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8" name="テキスト ボックス 7">
            <a:extLst>
              <a:ext uri="{FF2B5EF4-FFF2-40B4-BE49-F238E27FC236}">
                <a16:creationId xmlns:a16="http://schemas.microsoft.com/office/drawing/2014/main" id="{4A27438C-DF5D-AD13-129E-F4F65EFDC823}"/>
              </a:ext>
            </a:extLst>
          </p:cNvPr>
          <p:cNvSpPr txBox="1"/>
          <p:nvPr/>
        </p:nvSpPr>
        <p:spPr>
          <a:xfrm>
            <a:off x="2307478" y="4258140"/>
            <a:ext cx="3181422" cy="584775"/>
          </a:xfrm>
          <a:prstGeom prst="rect">
            <a:avLst/>
          </a:prstGeom>
          <a:noFill/>
        </p:spPr>
        <p:txBody>
          <a:bodyPr wrap="square" rtlCol="0">
            <a:spAutoFit/>
          </a:bodyPr>
          <a:lstStyle/>
          <a:p>
            <a:pPr marL="269875" indent="-269875" algn="ctr"/>
            <a:r>
              <a:rPr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ブロックチェーンの世界と</a:t>
            </a:r>
            <a:endParaRPr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269875" algn="ct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外の世界をつなぐ</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4" name="グラフィックス 3" descr="ネアンデルタール人 (女) 単色塗りつぶし">
            <a:extLst>
              <a:ext uri="{FF2B5EF4-FFF2-40B4-BE49-F238E27FC236}">
                <a16:creationId xmlns:a16="http://schemas.microsoft.com/office/drawing/2014/main" id="{C6082F64-4715-7F22-3C6C-34EB8873CA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86150" y="3347814"/>
            <a:ext cx="792779" cy="792779"/>
          </a:xfrm>
          <a:prstGeom prst="rect">
            <a:avLst/>
          </a:prstGeom>
        </p:spPr>
      </p:pic>
    </p:spTree>
    <p:extLst>
      <p:ext uri="{BB962C8B-B14F-4D97-AF65-F5344CB8AC3E}">
        <p14:creationId xmlns:p14="http://schemas.microsoft.com/office/powerpoint/2010/main" val="3048582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ブロックチェーンの周辺技術要素</a:t>
            </a: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1723549"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オラクル</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9" name="テキスト ボックス 8">
            <a:extLst>
              <a:ext uri="{FF2B5EF4-FFF2-40B4-BE49-F238E27FC236}">
                <a16:creationId xmlns:a16="http://schemas.microsoft.com/office/drawing/2014/main" id="{9CE2F402-E8F2-36C0-96E9-534B6EE3FEB2}"/>
              </a:ext>
            </a:extLst>
          </p:cNvPr>
          <p:cNvSpPr txBox="1"/>
          <p:nvPr/>
        </p:nvSpPr>
        <p:spPr>
          <a:xfrm>
            <a:off x="490107" y="1523853"/>
            <a:ext cx="7087421" cy="2123658"/>
          </a:xfrm>
          <a:prstGeom prst="rect">
            <a:avLst/>
          </a:prstGeom>
          <a:noFill/>
        </p:spPr>
        <p:txBody>
          <a:bodyPr wrap="square" rtlCol="0">
            <a:spAutoFit/>
          </a:bodyPr>
          <a:lstStyle/>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・ブロックチェーン上に、ブロックチェーン外のデータを取り込む仕組み。</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269875"/>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・スマートコントラクトの履行条件として、</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ブロックチェーン外のデータを用いることが多いため、オラクルの存在は重要である</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p>
          <a:p>
            <a:pPr marL="269875" indent="-269875"/>
            <a:endParaRPr kumimoji="1"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623888" indent="-355600"/>
            <a:r>
              <a:rPr kumimoji="1"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例</a:t>
            </a:r>
            <a:r>
              <a:rPr kumimoji="1"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航空機の遅延保険のスマートコントラクト</a:t>
            </a:r>
            <a:r>
              <a:rPr kumimoji="1"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br>
              <a:rPr kumimoji="1"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br>
            <a:r>
              <a:rPr kumimoji="1"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航空機の遅延時間と保険金の条件を</a:t>
            </a:r>
            <a:r>
              <a:rPr kumimoji="1"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BC</a:t>
            </a:r>
            <a:r>
              <a:rPr kumimoji="1"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上にプログラムとして組み込んでおくことで、</a:t>
            </a:r>
            <a:r>
              <a:rPr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航空機が遅延した場合に自動的に保険金を支払い</a:t>
            </a:r>
            <a:r>
              <a:rPr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受け取ることができる。</a:t>
            </a:r>
            <a:endParaRPr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623888"/>
            <a:r>
              <a:rPr kumimoji="1"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sz="1200" dirty="0">
                <a:solidFill>
                  <a:schemeClr val="accent4"/>
                </a:solidFill>
                <a:latin typeface="UD デジタル 教科書体 NP-R" panose="02020400000000000000" pitchFamily="18" charset="-128"/>
                <a:ea typeface="UD デジタル 教科書体 NP-R" panose="02020400000000000000" pitchFamily="18" charset="-128"/>
              </a:rPr>
              <a:t>航空機がどれくらい遅延したか</a:t>
            </a:r>
            <a:r>
              <a:rPr kumimoji="1"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」という情報はブロックチェーンの外の世界の情報。</a:t>
            </a:r>
            <a:endParaRPr kumimoji="1"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11" name="テキスト ボックス 10">
            <a:extLst>
              <a:ext uri="{FF2B5EF4-FFF2-40B4-BE49-F238E27FC236}">
                <a16:creationId xmlns:a16="http://schemas.microsoft.com/office/drawing/2014/main" id="{D64ACE8A-78BE-CF00-B236-78425D826969}"/>
              </a:ext>
            </a:extLst>
          </p:cNvPr>
          <p:cNvSpPr txBox="1"/>
          <p:nvPr/>
        </p:nvSpPr>
        <p:spPr>
          <a:xfrm>
            <a:off x="226572" y="3734597"/>
            <a:ext cx="2646878"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オラクルの分類</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17" name="図 16">
            <a:extLst>
              <a:ext uri="{FF2B5EF4-FFF2-40B4-BE49-F238E27FC236}">
                <a16:creationId xmlns:a16="http://schemas.microsoft.com/office/drawing/2014/main" id="{A0DFA9D9-6EFC-0EBC-E9E4-17520ABB54BA}"/>
              </a:ext>
            </a:extLst>
          </p:cNvPr>
          <p:cNvPicPr>
            <a:picLocks noChangeAspect="1"/>
          </p:cNvPicPr>
          <p:nvPr/>
        </p:nvPicPr>
        <p:blipFill>
          <a:blip r:embed="rId2"/>
          <a:stretch>
            <a:fillRect/>
          </a:stretch>
        </p:blipFill>
        <p:spPr>
          <a:xfrm>
            <a:off x="1088346" y="4164402"/>
            <a:ext cx="5738359" cy="2546527"/>
          </a:xfrm>
          <a:prstGeom prst="rect">
            <a:avLst/>
          </a:prstGeom>
        </p:spPr>
      </p:pic>
    </p:spTree>
    <p:extLst>
      <p:ext uri="{BB962C8B-B14F-4D97-AF65-F5344CB8AC3E}">
        <p14:creationId xmlns:p14="http://schemas.microsoft.com/office/powerpoint/2010/main" val="3373725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2E562A5-BFD7-7B29-741D-DFAD8F90BE93}"/>
              </a:ext>
            </a:extLst>
          </p:cNvPr>
          <p:cNvSpPr txBox="1"/>
          <p:nvPr/>
        </p:nvSpPr>
        <p:spPr>
          <a:xfrm>
            <a:off x="171450" y="257175"/>
            <a:ext cx="6710491" cy="584775"/>
          </a:xfrm>
          <a:prstGeom prst="rect">
            <a:avLst/>
          </a:prstGeom>
          <a:noFill/>
        </p:spPr>
        <p:txBody>
          <a:bodyPr wrap="none" rtlCol="0">
            <a:spAutoFit/>
          </a:bodyPr>
          <a:lstStyle/>
          <a:p>
            <a:r>
              <a:rPr kumimoji="1" lang="en-US" altLang="ja-JP"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Hot Topics:</a:t>
            </a:r>
            <a:r>
              <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スペースデブリの監視</a:t>
            </a:r>
          </a:p>
        </p:txBody>
      </p:sp>
      <p:cxnSp>
        <p:nvCxnSpPr>
          <p:cNvPr id="9" name="直線コネクタ 8">
            <a:extLst>
              <a:ext uri="{FF2B5EF4-FFF2-40B4-BE49-F238E27FC236}">
                <a16:creationId xmlns:a16="http://schemas.microsoft.com/office/drawing/2014/main" id="{94E8CEC8-1225-FA3F-CB78-EB8F44F4BE45}"/>
              </a:ext>
            </a:extLst>
          </p:cNvPr>
          <p:cNvCxnSpPr/>
          <p:nvPr/>
        </p:nvCxnSpPr>
        <p:spPr>
          <a:xfrm>
            <a:off x="254318" y="841950"/>
            <a:ext cx="11487150" cy="0"/>
          </a:xfrm>
          <a:prstGeom prst="line">
            <a:avLst/>
          </a:prstGeom>
          <a:ln w="60325">
            <a:gradFill flip="none" rotWithShape="1">
              <a:gsLst>
                <a:gs pos="0">
                  <a:schemeClr val="bg1">
                    <a:lumMod val="65000"/>
                  </a:schemeClr>
                </a:gs>
                <a:gs pos="100000">
                  <a:srgbClr val="333F5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1" name="図 10">
            <a:extLst>
              <a:ext uri="{FF2B5EF4-FFF2-40B4-BE49-F238E27FC236}">
                <a16:creationId xmlns:a16="http://schemas.microsoft.com/office/drawing/2014/main" id="{51C01DF7-BCCE-BC61-F35B-693547EA878B}"/>
              </a:ext>
            </a:extLst>
          </p:cNvPr>
          <p:cNvPicPr>
            <a:picLocks noChangeAspect="1"/>
          </p:cNvPicPr>
          <p:nvPr/>
        </p:nvPicPr>
        <p:blipFill>
          <a:blip r:embed="rId3"/>
          <a:stretch>
            <a:fillRect/>
          </a:stretch>
        </p:blipFill>
        <p:spPr>
          <a:xfrm>
            <a:off x="762595" y="1616522"/>
            <a:ext cx="3578223" cy="3540601"/>
          </a:xfrm>
          <a:prstGeom prst="rect">
            <a:avLst/>
          </a:prstGeom>
        </p:spPr>
      </p:pic>
      <p:pic>
        <p:nvPicPr>
          <p:cNvPr id="15" name="図 14">
            <a:extLst>
              <a:ext uri="{FF2B5EF4-FFF2-40B4-BE49-F238E27FC236}">
                <a16:creationId xmlns:a16="http://schemas.microsoft.com/office/drawing/2014/main" id="{DAFD149E-86A9-EA46-1739-6EEFF81C6C91}"/>
              </a:ext>
            </a:extLst>
          </p:cNvPr>
          <p:cNvPicPr>
            <a:picLocks noChangeAspect="1"/>
          </p:cNvPicPr>
          <p:nvPr/>
        </p:nvPicPr>
        <p:blipFill>
          <a:blip r:embed="rId4"/>
          <a:stretch>
            <a:fillRect/>
          </a:stretch>
        </p:blipFill>
        <p:spPr>
          <a:xfrm>
            <a:off x="6096000" y="1599112"/>
            <a:ext cx="5874583" cy="3292499"/>
          </a:xfrm>
          <a:prstGeom prst="rect">
            <a:avLst/>
          </a:prstGeom>
        </p:spPr>
      </p:pic>
      <p:pic>
        <p:nvPicPr>
          <p:cNvPr id="21" name="図 20">
            <a:extLst>
              <a:ext uri="{FF2B5EF4-FFF2-40B4-BE49-F238E27FC236}">
                <a16:creationId xmlns:a16="http://schemas.microsoft.com/office/drawing/2014/main" id="{C914F42F-B86D-9330-7828-34C3F3A5BD18}"/>
              </a:ext>
            </a:extLst>
          </p:cNvPr>
          <p:cNvPicPr>
            <a:picLocks noChangeAspect="1"/>
          </p:cNvPicPr>
          <p:nvPr/>
        </p:nvPicPr>
        <p:blipFill>
          <a:blip r:embed="rId5"/>
          <a:stretch>
            <a:fillRect/>
          </a:stretch>
        </p:blipFill>
        <p:spPr>
          <a:xfrm>
            <a:off x="6096000" y="4958868"/>
            <a:ext cx="5874583" cy="1196929"/>
          </a:xfrm>
          <a:prstGeom prst="rect">
            <a:avLst/>
          </a:prstGeom>
        </p:spPr>
      </p:pic>
      <p:sp>
        <p:nvSpPr>
          <p:cNvPr id="27" name="テキスト ボックス 26">
            <a:extLst>
              <a:ext uri="{FF2B5EF4-FFF2-40B4-BE49-F238E27FC236}">
                <a16:creationId xmlns:a16="http://schemas.microsoft.com/office/drawing/2014/main" id="{ADDE5AF8-0075-A17A-F7CE-510DF459953A}"/>
              </a:ext>
            </a:extLst>
          </p:cNvPr>
          <p:cNvSpPr txBox="1"/>
          <p:nvPr/>
        </p:nvSpPr>
        <p:spPr>
          <a:xfrm>
            <a:off x="226572" y="1069445"/>
            <a:ext cx="3578224"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Slingshot Aerospace</a:t>
            </a:r>
          </a:p>
        </p:txBody>
      </p:sp>
      <p:sp>
        <p:nvSpPr>
          <p:cNvPr id="30" name="テキスト ボックス 29">
            <a:extLst>
              <a:ext uri="{FF2B5EF4-FFF2-40B4-BE49-F238E27FC236}">
                <a16:creationId xmlns:a16="http://schemas.microsoft.com/office/drawing/2014/main" id="{4FF904D0-BC65-FD6E-713B-57DFE7428729}"/>
              </a:ext>
            </a:extLst>
          </p:cNvPr>
          <p:cNvSpPr txBox="1"/>
          <p:nvPr/>
        </p:nvSpPr>
        <p:spPr>
          <a:xfrm>
            <a:off x="5707979" y="1072649"/>
            <a:ext cx="1996059"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NorthStar</a:t>
            </a:r>
          </a:p>
        </p:txBody>
      </p:sp>
      <p:pic>
        <p:nvPicPr>
          <p:cNvPr id="32" name="図 31">
            <a:extLst>
              <a:ext uri="{FF2B5EF4-FFF2-40B4-BE49-F238E27FC236}">
                <a16:creationId xmlns:a16="http://schemas.microsoft.com/office/drawing/2014/main" id="{153829D7-AD16-C037-40FE-9230162072C0}"/>
              </a:ext>
            </a:extLst>
          </p:cNvPr>
          <p:cNvPicPr>
            <a:picLocks noChangeAspect="1"/>
          </p:cNvPicPr>
          <p:nvPr/>
        </p:nvPicPr>
        <p:blipFill>
          <a:blip r:embed="rId6"/>
          <a:stretch>
            <a:fillRect/>
          </a:stretch>
        </p:blipFill>
        <p:spPr>
          <a:xfrm>
            <a:off x="762595" y="5178895"/>
            <a:ext cx="3578223" cy="1233209"/>
          </a:xfrm>
          <a:prstGeom prst="rect">
            <a:avLst/>
          </a:prstGeom>
        </p:spPr>
      </p:pic>
    </p:spTree>
    <p:extLst>
      <p:ext uri="{BB962C8B-B14F-4D97-AF65-F5344CB8AC3E}">
        <p14:creationId xmlns:p14="http://schemas.microsoft.com/office/powerpoint/2010/main" val="1846888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2E562A5-BFD7-7B29-741D-DFAD8F90BE93}"/>
              </a:ext>
            </a:extLst>
          </p:cNvPr>
          <p:cNvSpPr txBox="1"/>
          <p:nvPr/>
        </p:nvSpPr>
        <p:spPr>
          <a:xfrm>
            <a:off x="171450" y="257175"/>
            <a:ext cx="6710491" cy="584775"/>
          </a:xfrm>
          <a:prstGeom prst="rect">
            <a:avLst/>
          </a:prstGeom>
          <a:noFill/>
        </p:spPr>
        <p:txBody>
          <a:bodyPr wrap="none" rtlCol="0">
            <a:spAutoFit/>
          </a:bodyPr>
          <a:lstStyle/>
          <a:p>
            <a:r>
              <a:rPr kumimoji="1" lang="en-US" altLang="ja-JP"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Hot Topics:</a:t>
            </a:r>
            <a:r>
              <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スペースデブリの監視</a:t>
            </a:r>
          </a:p>
        </p:txBody>
      </p:sp>
      <p:cxnSp>
        <p:nvCxnSpPr>
          <p:cNvPr id="9" name="直線コネクタ 8">
            <a:extLst>
              <a:ext uri="{FF2B5EF4-FFF2-40B4-BE49-F238E27FC236}">
                <a16:creationId xmlns:a16="http://schemas.microsoft.com/office/drawing/2014/main" id="{94E8CEC8-1225-FA3F-CB78-EB8F44F4BE45}"/>
              </a:ext>
            </a:extLst>
          </p:cNvPr>
          <p:cNvCxnSpPr/>
          <p:nvPr/>
        </p:nvCxnSpPr>
        <p:spPr>
          <a:xfrm>
            <a:off x="254318" y="841950"/>
            <a:ext cx="11487150" cy="0"/>
          </a:xfrm>
          <a:prstGeom prst="line">
            <a:avLst/>
          </a:prstGeom>
          <a:ln w="60325">
            <a:gradFill flip="none" rotWithShape="1">
              <a:gsLst>
                <a:gs pos="0">
                  <a:schemeClr val="bg1">
                    <a:lumMod val="65000"/>
                  </a:schemeClr>
                </a:gs>
                <a:gs pos="100000">
                  <a:srgbClr val="333F5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ADDE5AF8-0075-A17A-F7CE-510DF459953A}"/>
              </a:ext>
            </a:extLst>
          </p:cNvPr>
          <p:cNvSpPr txBox="1"/>
          <p:nvPr/>
        </p:nvSpPr>
        <p:spPr>
          <a:xfrm>
            <a:off x="226572" y="1069445"/>
            <a:ext cx="2904962"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Privateer Space</a:t>
            </a:r>
          </a:p>
        </p:txBody>
      </p:sp>
      <p:grpSp>
        <p:nvGrpSpPr>
          <p:cNvPr id="25" name="グループ化 24">
            <a:extLst>
              <a:ext uri="{FF2B5EF4-FFF2-40B4-BE49-F238E27FC236}">
                <a16:creationId xmlns:a16="http://schemas.microsoft.com/office/drawing/2014/main" id="{00C23D06-C57E-1D2C-193C-145BCC8D40D4}"/>
              </a:ext>
            </a:extLst>
          </p:cNvPr>
          <p:cNvGrpSpPr/>
          <p:nvPr/>
        </p:nvGrpSpPr>
        <p:grpSpPr>
          <a:xfrm>
            <a:off x="693948" y="1603948"/>
            <a:ext cx="5376634" cy="4782338"/>
            <a:chOff x="693948" y="1603948"/>
            <a:chExt cx="5763718" cy="5126636"/>
          </a:xfrm>
        </p:grpSpPr>
        <p:sp>
          <p:nvSpPr>
            <p:cNvPr id="8" name="正方形/長方形 7">
              <a:extLst>
                <a:ext uri="{FF2B5EF4-FFF2-40B4-BE49-F238E27FC236}">
                  <a16:creationId xmlns:a16="http://schemas.microsoft.com/office/drawing/2014/main" id="{419EAC1B-7992-2D42-298F-8A85BEFCB7DB}"/>
                </a:ext>
              </a:extLst>
            </p:cNvPr>
            <p:cNvSpPr/>
            <p:nvPr/>
          </p:nvSpPr>
          <p:spPr>
            <a:xfrm>
              <a:off x="693948" y="1603948"/>
              <a:ext cx="5763718" cy="51266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11621F95-0E52-EBEF-88DC-79AA128F8B08}"/>
                </a:ext>
              </a:extLst>
            </p:cNvPr>
            <p:cNvGrpSpPr/>
            <p:nvPr/>
          </p:nvGrpSpPr>
          <p:grpSpPr>
            <a:xfrm>
              <a:off x="740744" y="1664901"/>
              <a:ext cx="5641971" cy="4998225"/>
              <a:chOff x="676383" y="1664901"/>
              <a:chExt cx="5321509" cy="4461096"/>
            </a:xfrm>
          </p:grpSpPr>
          <p:pic>
            <p:nvPicPr>
              <p:cNvPr id="3" name="図 2">
                <a:extLst>
                  <a:ext uri="{FF2B5EF4-FFF2-40B4-BE49-F238E27FC236}">
                    <a16:creationId xmlns:a16="http://schemas.microsoft.com/office/drawing/2014/main" id="{68CB5E91-3E78-E3B4-E9EF-DB8046023975}"/>
                  </a:ext>
                </a:extLst>
              </p:cNvPr>
              <p:cNvPicPr>
                <a:picLocks noChangeAspect="1"/>
              </p:cNvPicPr>
              <p:nvPr/>
            </p:nvPicPr>
            <p:blipFill>
              <a:blip r:embed="rId3"/>
              <a:stretch>
                <a:fillRect/>
              </a:stretch>
            </p:blipFill>
            <p:spPr>
              <a:xfrm>
                <a:off x="676383" y="1664901"/>
                <a:ext cx="5321509" cy="2853036"/>
              </a:xfrm>
              <a:prstGeom prst="rect">
                <a:avLst/>
              </a:prstGeom>
            </p:spPr>
          </p:pic>
          <p:pic>
            <p:nvPicPr>
              <p:cNvPr id="6" name="図 5">
                <a:extLst>
                  <a:ext uri="{FF2B5EF4-FFF2-40B4-BE49-F238E27FC236}">
                    <a16:creationId xmlns:a16="http://schemas.microsoft.com/office/drawing/2014/main" id="{92E56106-0C17-322B-513C-0975CCB2B5CE}"/>
                  </a:ext>
                </a:extLst>
              </p:cNvPr>
              <p:cNvPicPr>
                <a:picLocks noChangeAspect="1"/>
              </p:cNvPicPr>
              <p:nvPr/>
            </p:nvPicPr>
            <p:blipFill rotWithShape="1">
              <a:blip r:embed="rId4"/>
              <a:srcRect b="21222"/>
              <a:stretch/>
            </p:blipFill>
            <p:spPr>
              <a:xfrm>
                <a:off x="2196058" y="4517937"/>
                <a:ext cx="3801834" cy="1608060"/>
              </a:xfrm>
              <a:prstGeom prst="rect">
                <a:avLst/>
              </a:prstGeom>
            </p:spPr>
          </p:pic>
        </p:grpSp>
        <p:cxnSp>
          <p:nvCxnSpPr>
            <p:cNvPr id="14" name="直線コネクタ 13">
              <a:extLst>
                <a:ext uri="{FF2B5EF4-FFF2-40B4-BE49-F238E27FC236}">
                  <a16:creationId xmlns:a16="http://schemas.microsoft.com/office/drawing/2014/main" id="{7C953346-EFCB-1819-D84C-7E5D2A62EBD5}"/>
                </a:ext>
              </a:extLst>
            </p:cNvPr>
            <p:cNvCxnSpPr/>
            <p:nvPr/>
          </p:nvCxnSpPr>
          <p:spPr>
            <a:xfrm>
              <a:off x="4038600" y="6057900"/>
              <a:ext cx="2213610"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6" name="直線コネクタ 15">
              <a:extLst>
                <a:ext uri="{FF2B5EF4-FFF2-40B4-BE49-F238E27FC236}">
                  <a16:creationId xmlns:a16="http://schemas.microsoft.com/office/drawing/2014/main" id="{90044DBF-8403-9AF5-87AB-178FE71C95B1}"/>
                </a:ext>
              </a:extLst>
            </p:cNvPr>
            <p:cNvCxnSpPr/>
            <p:nvPr/>
          </p:nvCxnSpPr>
          <p:spPr>
            <a:xfrm>
              <a:off x="4038600" y="6225540"/>
              <a:ext cx="2213610"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7" name="直線コネクタ 16">
              <a:extLst>
                <a:ext uri="{FF2B5EF4-FFF2-40B4-BE49-F238E27FC236}">
                  <a16:creationId xmlns:a16="http://schemas.microsoft.com/office/drawing/2014/main" id="{7FE9E7F8-376F-1305-17FE-ED2E2A153A73}"/>
                </a:ext>
              </a:extLst>
            </p:cNvPr>
            <p:cNvCxnSpPr>
              <a:cxnSpLocks/>
            </p:cNvCxnSpPr>
            <p:nvPr/>
          </p:nvCxnSpPr>
          <p:spPr>
            <a:xfrm>
              <a:off x="4038600" y="6393180"/>
              <a:ext cx="849630" cy="0"/>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20" name="テキスト ボックス 19">
            <a:extLst>
              <a:ext uri="{FF2B5EF4-FFF2-40B4-BE49-F238E27FC236}">
                <a16:creationId xmlns:a16="http://schemas.microsoft.com/office/drawing/2014/main" id="{682FF5DF-DC0F-4CBF-BE17-686C10D044F2}"/>
              </a:ext>
            </a:extLst>
          </p:cNvPr>
          <p:cNvSpPr txBox="1"/>
          <p:nvPr/>
        </p:nvSpPr>
        <p:spPr>
          <a:xfrm>
            <a:off x="6765258" y="1911740"/>
            <a:ext cx="5392823" cy="338554"/>
          </a:xfrm>
          <a:prstGeom prst="rect">
            <a:avLst/>
          </a:prstGeom>
          <a:noFill/>
        </p:spPr>
        <p:txBody>
          <a:bodyPr wrap="none" rtlCol="0">
            <a:spAutoFit/>
          </a:bodyPr>
          <a:lstStyle/>
          <a:p>
            <a:r>
              <a:rPr kumimoji="1" lang="en-US" altLang="ja-JP" sz="16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宇宙ゴミ問題のための市民駆動型システム「</a:t>
            </a:r>
            <a:r>
              <a:rPr kumimoji="1" lang="en-US" altLang="ja-JP" sz="1600" dirty="0" err="1">
                <a:solidFill>
                  <a:schemeClr val="bg1">
                    <a:lumMod val="85000"/>
                  </a:schemeClr>
                </a:solidFill>
                <a:latin typeface="UD デジタル 教科書体 NP-R" panose="02020400000000000000" pitchFamily="18" charset="-128"/>
                <a:ea typeface="UD デジタル 教科書体 NP-R" panose="02020400000000000000" pitchFamily="18" charset="-128"/>
              </a:rPr>
              <a:t>TruSat</a:t>
            </a:r>
            <a:r>
              <a:rPr kumimoji="1"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endParaRPr kumimoji="1"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23" name="図 22">
            <a:extLst>
              <a:ext uri="{FF2B5EF4-FFF2-40B4-BE49-F238E27FC236}">
                <a16:creationId xmlns:a16="http://schemas.microsoft.com/office/drawing/2014/main" id="{A917FF72-91F8-E443-B562-10FFD49035A0}"/>
              </a:ext>
            </a:extLst>
          </p:cNvPr>
          <p:cNvPicPr>
            <a:picLocks noChangeAspect="1"/>
          </p:cNvPicPr>
          <p:nvPr/>
        </p:nvPicPr>
        <p:blipFill>
          <a:blip r:embed="rId5"/>
          <a:stretch>
            <a:fillRect/>
          </a:stretch>
        </p:blipFill>
        <p:spPr>
          <a:xfrm>
            <a:off x="7200238" y="3198332"/>
            <a:ext cx="4541230" cy="3187954"/>
          </a:xfrm>
          <a:prstGeom prst="rect">
            <a:avLst/>
          </a:prstGeom>
        </p:spPr>
      </p:pic>
      <p:sp>
        <p:nvSpPr>
          <p:cNvPr id="24" name="テキスト ボックス 23">
            <a:extLst>
              <a:ext uri="{FF2B5EF4-FFF2-40B4-BE49-F238E27FC236}">
                <a16:creationId xmlns:a16="http://schemas.microsoft.com/office/drawing/2014/main" id="{8542A9E2-E9A5-D724-0838-3ACF3F4EA7D3}"/>
              </a:ext>
            </a:extLst>
          </p:cNvPr>
          <p:cNvSpPr txBox="1"/>
          <p:nvPr/>
        </p:nvSpPr>
        <p:spPr>
          <a:xfrm>
            <a:off x="7012001" y="2250294"/>
            <a:ext cx="4824399" cy="830997"/>
          </a:xfrm>
          <a:prstGeom prst="rect">
            <a:avLst/>
          </a:prstGeom>
          <a:noFill/>
        </p:spPr>
        <p:txBody>
          <a:bodyPr wrap="square" rtlCol="0">
            <a:spAutoFit/>
          </a:bodyPr>
          <a:lstStyle/>
          <a:p>
            <a:pPr marL="180975" indent="-180975"/>
            <a:r>
              <a:rPr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おそらく</a:t>
            </a:r>
            <a:r>
              <a:rPr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中断してしまったプロジェクトだったが、着想としてはとても面白いプロジェクト。</a:t>
            </a:r>
            <a:endParaRPr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180975" indent="-180975"/>
            <a:r>
              <a:rPr kumimoji="1"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en-US" altLang="ja-JP" sz="1200" dirty="0" err="1">
                <a:solidFill>
                  <a:schemeClr val="bg1">
                    <a:lumMod val="85000"/>
                  </a:schemeClr>
                </a:solidFill>
                <a:latin typeface="UD デジタル 教科書体 NP-R" panose="02020400000000000000" pitchFamily="18" charset="-128"/>
                <a:ea typeface="UD デジタル 教科書体 NP-R" panose="02020400000000000000" pitchFamily="18" charset="-128"/>
              </a:rPr>
              <a:t>Tokenomics</a:t>
            </a:r>
            <a:r>
              <a:rPr kumimoji="1"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が進歩すれば、同様のプロジェクトがサステイナブルなものとなってして誕生するかもしれない</a:t>
            </a:r>
            <a:r>
              <a:rPr kumimoji="1"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p>
        </p:txBody>
      </p:sp>
      <p:sp>
        <p:nvSpPr>
          <p:cNvPr id="26" name="矢印: 右 25">
            <a:extLst>
              <a:ext uri="{FF2B5EF4-FFF2-40B4-BE49-F238E27FC236}">
                <a16:creationId xmlns:a16="http://schemas.microsoft.com/office/drawing/2014/main" id="{78743F66-38A3-D185-F587-E21CDAC9734B}"/>
              </a:ext>
            </a:extLst>
          </p:cNvPr>
          <p:cNvSpPr/>
          <p:nvPr/>
        </p:nvSpPr>
        <p:spPr>
          <a:xfrm rot="5400000">
            <a:off x="9287832" y="1524178"/>
            <a:ext cx="166107" cy="528842"/>
          </a:xfrm>
          <a:prstGeom prst="rightArrow">
            <a:avLst>
              <a:gd name="adj1" fmla="val 5549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3736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a:t>
            </a:r>
            <a:r>
              <a:rPr lang="ja-JP" altLang="en-US"/>
              <a:t>とは？</a:t>
            </a: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592535"/>
            <a:ext cx="5109091"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日本ブロックチェーン協会の定義</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F922A8C1-8EFE-2F2D-F34C-0D2623F851AB}"/>
              </a:ext>
            </a:extLst>
          </p:cNvPr>
          <p:cNvSpPr txBox="1"/>
          <p:nvPr/>
        </p:nvSpPr>
        <p:spPr>
          <a:xfrm>
            <a:off x="370185" y="2283620"/>
            <a:ext cx="7202478" cy="2308324"/>
          </a:xfrm>
          <a:prstGeom prst="rect">
            <a:avLst/>
          </a:prstGeom>
          <a:noFill/>
        </p:spPr>
        <p:txBody>
          <a:bodyPr wrap="square" rtlCol="0">
            <a:spAutoFit/>
          </a:bodyPr>
          <a:lstStyle/>
          <a:p>
            <a:pPr marL="539750" indent="-539750"/>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１）「ビザンチン障害を含む不特定多数のノードを用い、時間の経過とともにその時点の合意が覆る確率が</a:t>
            </a:r>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0</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へ収束するプロトコル、またはその実装をブロックチェーンと呼ぶ。」</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269875"/>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630238" indent="-630238"/>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２）「電子署名とハッシュポインタを使用し改竄検出が容易なデータ構造を持ち、且つ、当該データをネットワーク上に分散する多数のノードに保持させることで、高可用性及びデータ同一性等を実現する技術を広義のブロックチェーンと呼ぶ。」</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5" name="テキスト ボックス 4">
            <a:extLst>
              <a:ext uri="{FF2B5EF4-FFF2-40B4-BE49-F238E27FC236}">
                <a16:creationId xmlns:a16="http://schemas.microsoft.com/office/drawing/2014/main" id="{22D2633F-E0BC-FBEB-E118-4FDEAB740EAD}"/>
              </a:ext>
            </a:extLst>
          </p:cNvPr>
          <p:cNvSpPr txBox="1"/>
          <p:nvPr/>
        </p:nvSpPr>
        <p:spPr>
          <a:xfrm>
            <a:off x="226572" y="1072618"/>
            <a:ext cx="7202478" cy="369332"/>
          </a:xfrm>
          <a:prstGeom prst="rect">
            <a:avLst/>
          </a:prstGeom>
          <a:noFill/>
        </p:spPr>
        <p:txBody>
          <a:bodyPr wrap="square" rtlCol="0">
            <a:spAutoFit/>
          </a:bodyPr>
          <a:lstStyle/>
          <a:p>
            <a:pPr marL="269875" indent="-269875"/>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・国際的に標準化された定義はまだない</a:t>
            </a:r>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はず</a:t>
            </a:r>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p>
        </p:txBody>
      </p:sp>
    </p:spTree>
    <p:extLst>
      <p:ext uri="{BB962C8B-B14F-4D97-AF65-F5344CB8AC3E}">
        <p14:creationId xmlns:p14="http://schemas.microsoft.com/office/powerpoint/2010/main" val="9528774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D9076C95-08A6-E384-A75B-444A7CC5E9AB}"/>
              </a:ext>
            </a:extLst>
          </p:cNvPr>
          <p:cNvSpPr>
            <a:spLocks noGrp="1"/>
          </p:cNvSpPr>
          <p:nvPr>
            <p:ph type="title"/>
          </p:nvPr>
        </p:nvSpPr>
        <p:spPr>
          <a:xfrm>
            <a:off x="2614534" y="1721365"/>
            <a:ext cx="6962931" cy="1151042"/>
          </a:xfrm>
        </p:spPr>
        <p:txBody>
          <a:bodyPr>
            <a:normAutofit/>
          </a:bodyPr>
          <a:lstStyle/>
          <a:p>
            <a:pPr algn="ctr"/>
            <a:r>
              <a:rPr kumimoji="1" lang="ja-JP" altLang="en-US" sz="3200" dirty="0">
                <a:solidFill>
                  <a:schemeClr val="bg1">
                    <a:lumMod val="85000"/>
                  </a:schemeClr>
                </a:solidFill>
              </a:rPr>
              <a:t>ブロックチェーンの動作メカニズム</a:t>
            </a:r>
            <a:endParaRPr kumimoji="1" lang="ja-JP" altLang="en-US" sz="3200" dirty="0">
              <a:solidFill>
                <a:schemeClr val="bg1">
                  <a:lumMod val="95000"/>
                </a:schemeClr>
              </a:solidFill>
            </a:endParaRPr>
          </a:p>
        </p:txBody>
      </p:sp>
      <p:sp>
        <p:nvSpPr>
          <p:cNvPr id="13" name="四角形: 角を丸くする 12">
            <a:extLst>
              <a:ext uri="{FF2B5EF4-FFF2-40B4-BE49-F238E27FC236}">
                <a16:creationId xmlns:a16="http://schemas.microsoft.com/office/drawing/2014/main" id="{AC4C1BB9-CBFE-7F3B-159A-6C4EFBF3DE0E}"/>
              </a:ext>
            </a:extLst>
          </p:cNvPr>
          <p:cNvSpPr/>
          <p:nvPr/>
        </p:nvSpPr>
        <p:spPr>
          <a:xfrm>
            <a:off x="2338289" y="3142830"/>
            <a:ext cx="8017653" cy="68622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ctr"/>
            <a:r>
              <a:rPr lang="ja-JP" altLang="en-US" dirty="0">
                <a:solidFill>
                  <a:schemeClr val="bg1">
                    <a:lumMod val="50000"/>
                  </a:schemeClr>
                </a:solidFill>
              </a:rPr>
              <a:t>今回はスキップします</a:t>
            </a:r>
            <a:r>
              <a:rPr kumimoji="1" lang="ja-JP" altLang="en-US" dirty="0">
                <a:solidFill>
                  <a:schemeClr val="bg1">
                    <a:lumMod val="50000"/>
                  </a:schemeClr>
                </a:solidFill>
              </a:rPr>
              <a:t>。</a:t>
            </a:r>
          </a:p>
        </p:txBody>
      </p:sp>
    </p:spTree>
    <p:extLst>
      <p:ext uri="{BB962C8B-B14F-4D97-AF65-F5344CB8AC3E}">
        <p14:creationId xmlns:p14="http://schemas.microsoft.com/office/powerpoint/2010/main" val="626114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a:xfrm>
            <a:off x="0" y="0"/>
            <a:ext cx="8416977" cy="1151042"/>
          </a:xfrm>
        </p:spPr>
        <p:txBody>
          <a:bodyPr/>
          <a:lstStyle/>
          <a:p>
            <a:r>
              <a:rPr kumimoji="1" lang="ja-JP" altLang="en-US" dirty="0"/>
              <a:t> 動作メカニズム </a:t>
            </a:r>
            <a:r>
              <a:rPr lang="ja-JP" altLang="en-US" sz="2000" dirty="0"/>
              <a:t>～ビットコインでの送金を例として～</a:t>
            </a:r>
            <a:endParaRPr kumimoji="1" lang="ja-JP" altLang="en-US" dirty="0"/>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4535216"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BTC</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が送金されるまでの流れ</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8" name="四角形: 角を丸くする 7">
            <a:extLst>
              <a:ext uri="{FF2B5EF4-FFF2-40B4-BE49-F238E27FC236}">
                <a16:creationId xmlns:a16="http://schemas.microsoft.com/office/drawing/2014/main" id="{938A5237-BD7E-69E0-4F8F-083610B1808F}"/>
              </a:ext>
            </a:extLst>
          </p:cNvPr>
          <p:cNvSpPr/>
          <p:nvPr/>
        </p:nvSpPr>
        <p:spPr>
          <a:xfrm>
            <a:off x="449084" y="2288204"/>
            <a:ext cx="6844019" cy="4179271"/>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a:solidFill>
                  <a:schemeClr val="bg1">
                    <a:lumMod val="85000"/>
                  </a:schemeClr>
                </a:solidFill>
                <a:latin typeface="UD デジタル 教科書体 NP-R" panose="02020400000000000000" pitchFamily="18" charset="-128"/>
                <a:ea typeface="UD デジタル 教科書体 NP-R" panose="02020400000000000000" pitchFamily="18" charset="-128"/>
              </a:rPr>
              <a:t>①</a:t>
            </a:r>
            <a:endParaRPr kumimoji="1" lang="ja-JP" altLang="en-US"/>
          </a:p>
        </p:txBody>
      </p:sp>
      <p:pic>
        <p:nvPicPr>
          <p:cNvPr id="12" name="グラフィックス 11" descr="男性 枠線">
            <a:extLst>
              <a:ext uri="{FF2B5EF4-FFF2-40B4-BE49-F238E27FC236}">
                <a16:creationId xmlns:a16="http://schemas.microsoft.com/office/drawing/2014/main" id="{610F565E-BC09-1490-FB23-C95A9FB716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491132" y="2636637"/>
            <a:ext cx="645886" cy="645886"/>
          </a:xfrm>
          <a:prstGeom prst="rect">
            <a:avLst/>
          </a:prstGeom>
        </p:spPr>
      </p:pic>
      <p:pic>
        <p:nvPicPr>
          <p:cNvPr id="13" name="グラフィックス 12" descr="肩をすくめた女性 枠線">
            <a:extLst>
              <a:ext uri="{FF2B5EF4-FFF2-40B4-BE49-F238E27FC236}">
                <a16:creationId xmlns:a16="http://schemas.microsoft.com/office/drawing/2014/main" id="{14405405-C6C4-9EA4-608E-1E37E0AE5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25404" y="2636637"/>
            <a:ext cx="645886" cy="645886"/>
          </a:xfrm>
          <a:prstGeom prst="rect">
            <a:avLst/>
          </a:prstGeom>
        </p:spPr>
      </p:pic>
      <p:grpSp>
        <p:nvGrpSpPr>
          <p:cNvPr id="16" name="グループ化 15">
            <a:extLst>
              <a:ext uri="{FF2B5EF4-FFF2-40B4-BE49-F238E27FC236}">
                <a16:creationId xmlns:a16="http://schemas.microsoft.com/office/drawing/2014/main" id="{7230D9EA-A044-8D90-2A10-16247F13D29E}"/>
              </a:ext>
            </a:extLst>
          </p:cNvPr>
          <p:cNvGrpSpPr/>
          <p:nvPr/>
        </p:nvGrpSpPr>
        <p:grpSpPr>
          <a:xfrm>
            <a:off x="3721521" y="2562453"/>
            <a:ext cx="268639" cy="268639"/>
            <a:chOff x="2098623" y="2709340"/>
            <a:chExt cx="397239" cy="397239"/>
          </a:xfrm>
        </p:grpSpPr>
        <p:pic>
          <p:nvPicPr>
            <p:cNvPr id="14" name="グラフィックス 13" descr="ビットコイン 単色塗りつぶし">
              <a:extLst>
                <a:ext uri="{FF2B5EF4-FFF2-40B4-BE49-F238E27FC236}">
                  <a16:creationId xmlns:a16="http://schemas.microsoft.com/office/drawing/2014/main" id="{D981FE0D-E013-96BA-DCC1-F2EAC441E9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141257" y="2739320"/>
              <a:ext cx="324625" cy="324625"/>
            </a:xfrm>
            <a:prstGeom prst="rect">
              <a:avLst/>
            </a:prstGeom>
          </p:spPr>
        </p:pic>
        <p:sp>
          <p:nvSpPr>
            <p:cNvPr id="15" name="楕円 14">
              <a:extLst>
                <a:ext uri="{FF2B5EF4-FFF2-40B4-BE49-F238E27FC236}">
                  <a16:creationId xmlns:a16="http://schemas.microsoft.com/office/drawing/2014/main" id="{41A1EF9C-696C-1829-56F1-D8120A11D7AE}"/>
                </a:ext>
              </a:extLst>
            </p:cNvPr>
            <p:cNvSpPr/>
            <p:nvPr/>
          </p:nvSpPr>
          <p:spPr>
            <a:xfrm>
              <a:off x="2098623" y="2709340"/>
              <a:ext cx="397239" cy="397239"/>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 name="直線矢印コネクタ 17">
            <a:extLst>
              <a:ext uri="{FF2B5EF4-FFF2-40B4-BE49-F238E27FC236}">
                <a16:creationId xmlns:a16="http://schemas.microsoft.com/office/drawing/2014/main" id="{CD4F4EF7-987D-BF2F-6C25-F80047CD8F59}"/>
              </a:ext>
            </a:extLst>
          </p:cNvPr>
          <p:cNvCxnSpPr/>
          <p:nvPr/>
        </p:nvCxnSpPr>
        <p:spPr>
          <a:xfrm>
            <a:off x="1463572" y="2921476"/>
            <a:ext cx="4954249"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10BAABE8-9680-CD19-9B44-625CEE04DF2D}"/>
              </a:ext>
            </a:extLst>
          </p:cNvPr>
          <p:cNvSpPr txBox="1"/>
          <p:nvPr/>
        </p:nvSpPr>
        <p:spPr>
          <a:xfrm>
            <a:off x="2251808" y="2959580"/>
            <a:ext cx="3181422" cy="338554"/>
          </a:xfrm>
          <a:prstGeom prst="rect">
            <a:avLst/>
          </a:prstGeom>
          <a:noFill/>
        </p:spPr>
        <p:txBody>
          <a:bodyPr wrap="square" rtlCol="0">
            <a:spAutoFit/>
          </a:bodyPr>
          <a:lstStyle/>
          <a:p>
            <a:pPr marL="269875" indent="-269875" algn="ctr"/>
            <a:r>
              <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1BTC</a:t>
            </a:r>
          </a:p>
        </p:txBody>
      </p:sp>
      <p:pic>
        <p:nvPicPr>
          <p:cNvPr id="21" name="グラフィックス 20" descr="契約 単色塗りつぶし">
            <a:extLst>
              <a:ext uri="{FF2B5EF4-FFF2-40B4-BE49-F238E27FC236}">
                <a16:creationId xmlns:a16="http://schemas.microsoft.com/office/drawing/2014/main" id="{6E5B6E95-B6BC-EFB7-BBB3-17F3F98A47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109101" y="3527856"/>
            <a:ext cx="330646" cy="330646"/>
          </a:xfrm>
          <a:prstGeom prst="rect">
            <a:avLst/>
          </a:prstGeom>
        </p:spPr>
      </p:pic>
      <p:cxnSp>
        <p:nvCxnSpPr>
          <p:cNvPr id="22" name="直線矢印コネクタ 21">
            <a:extLst>
              <a:ext uri="{FF2B5EF4-FFF2-40B4-BE49-F238E27FC236}">
                <a16:creationId xmlns:a16="http://schemas.microsoft.com/office/drawing/2014/main" id="{76ABC2BA-E0DE-98A4-203D-415EA5B53BB7}"/>
              </a:ext>
            </a:extLst>
          </p:cNvPr>
          <p:cNvCxnSpPr>
            <a:cxnSpLocks/>
          </p:cNvCxnSpPr>
          <p:nvPr/>
        </p:nvCxnSpPr>
        <p:spPr>
          <a:xfrm>
            <a:off x="1048347" y="3371418"/>
            <a:ext cx="0" cy="629082"/>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5" name="グラフィックス 24" descr="接続 単色塗りつぶし">
            <a:extLst>
              <a:ext uri="{FF2B5EF4-FFF2-40B4-BE49-F238E27FC236}">
                <a16:creationId xmlns:a16="http://schemas.microsoft.com/office/drawing/2014/main" id="{5747DF6A-380F-D8E1-36F6-C4998C2F4E9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675726" y="4110937"/>
            <a:ext cx="914400" cy="914400"/>
          </a:xfrm>
          <a:prstGeom prst="rect">
            <a:avLst/>
          </a:prstGeom>
        </p:spPr>
      </p:pic>
      <p:cxnSp>
        <p:nvCxnSpPr>
          <p:cNvPr id="26" name="直線コネクタ 25">
            <a:extLst>
              <a:ext uri="{FF2B5EF4-FFF2-40B4-BE49-F238E27FC236}">
                <a16:creationId xmlns:a16="http://schemas.microsoft.com/office/drawing/2014/main" id="{4A88670B-581D-0321-84AA-25C281AAC68A}"/>
              </a:ext>
            </a:extLst>
          </p:cNvPr>
          <p:cNvCxnSpPr>
            <a:cxnSpLocks/>
          </p:cNvCxnSpPr>
          <p:nvPr/>
        </p:nvCxnSpPr>
        <p:spPr>
          <a:xfrm flipV="1">
            <a:off x="920599" y="4381013"/>
            <a:ext cx="392139" cy="12858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F2034A1-E325-17E0-F723-568133C0C11C}"/>
              </a:ext>
            </a:extLst>
          </p:cNvPr>
          <p:cNvCxnSpPr>
            <a:cxnSpLocks/>
          </p:cNvCxnSpPr>
          <p:nvPr/>
        </p:nvCxnSpPr>
        <p:spPr>
          <a:xfrm flipV="1">
            <a:off x="920599" y="4352912"/>
            <a:ext cx="196069" cy="43090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8EE42552-CD28-4F7E-4CFD-C39690FD5E39}"/>
              </a:ext>
            </a:extLst>
          </p:cNvPr>
          <p:cNvCxnSpPr>
            <a:cxnSpLocks/>
          </p:cNvCxnSpPr>
          <p:nvPr/>
        </p:nvCxnSpPr>
        <p:spPr>
          <a:xfrm flipH="1" flipV="1">
            <a:off x="1116668" y="4324811"/>
            <a:ext cx="76200" cy="243326"/>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3A90ADE2-F064-35E5-5942-2D1FBB6A22E7}"/>
              </a:ext>
            </a:extLst>
          </p:cNvPr>
          <p:cNvCxnSpPr>
            <a:cxnSpLocks/>
          </p:cNvCxnSpPr>
          <p:nvPr/>
        </p:nvCxnSpPr>
        <p:spPr>
          <a:xfrm flipH="1" flipV="1">
            <a:off x="1103188" y="4342987"/>
            <a:ext cx="326409" cy="22515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1" name="グラフィックス 30" descr="採鉱用工具 単色塗りつぶし">
            <a:extLst>
              <a:ext uri="{FF2B5EF4-FFF2-40B4-BE49-F238E27FC236}">
                <a16:creationId xmlns:a16="http://schemas.microsoft.com/office/drawing/2014/main" id="{E524FA79-1A1C-9AF1-AED1-7761F59FDE9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38112" y="5328867"/>
            <a:ext cx="602032" cy="602032"/>
          </a:xfrm>
          <a:prstGeom prst="rect">
            <a:avLst/>
          </a:prstGeom>
        </p:spPr>
      </p:pic>
      <p:pic>
        <p:nvPicPr>
          <p:cNvPr id="32" name="グラフィックス 31" descr="接続 単色塗りつぶし">
            <a:extLst>
              <a:ext uri="{FF2B5EF4-FFF2-40B4-BE49-F238E27FC236}">
                <a16:creationId xmlns:a16="http://schemas.microsoft.com/office/drawing/2014/main" id="{E06960A2-3CB1-93AD-1EAB-3431F9CF47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833075" y="5147357"/>
            <a:ext cx="914400" cy="914400"/>
          </a:xfrm>
          <a:prstGeom prst="rect">
            <a:avLst/>
          </a:prstGeom>
        </p:spPr>
      </p:pic>
      <p:cxnSp>
        <p:nvCxnSpPr>
          <p:cNvPr id="33" name="直線コネクタ 32">
            <a:extLst>
              <a:ext uri="{FF2B5EF4-FFF2-40B4-BE49-F238E27FC236}">
                <a16:creationId xmlns:a16="http://schemas.microsoft.com/office/drawing/2014/main" id="{373E766B-19FB-4E2A-2A74-7D32A04B5B9B}"/>
              </a:ext>
            </a:extLst>
          </p:cNvPr>
          <p:cNvCxnSpPr>
            <a:cxnSpLocks/>
          </p:cNvCxnSpPr>
          <p:nvPr/>
        </p:nvCxnSpPr>
        <p:spPr>
          <a:xfrm flipV="1">
            <a:off x="5077948" y="5417433"/>
            <a:ext cx="392139" cy="12858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CA94A57E-4194-B709-D555-1EC991353AA8}"/>
              </a:ext>
            </a:extLst>
          </p:cNvPr>
          <p:cNvCxnSpPr>
            <a:cxnSpLocks/>
          </p:cNvCxnSpPr>
          <p:nvPr/>
        </p:nvCxnSpPr>
        <p:spPr>
          <a:xfrm flipV="1">
            <a:off x="5077948" y="5389332"/>
            <a:ext cx="196069" cy="43090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290D07C5-AE55-F0E8-CF13-D292577AF394}"/>
              </a:ext>
            </a:extLst>
          </p:cNvPr>
          <p:cNvCxnSpPr>
            <a:cxnSpLocks/>
          </p:cNvCxnSpPr>
          <p:nvPr/>
        </p:nvCxnSpPr>
        <p:spPr>
          <a:xfrm flipH="1" flipV="1">
            <a:off x="5274017" y="5361231"/>
            <a:ext cx="76200" cy="243326"/>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BF0BE76-9269-1547-0F2B-C07CC7B9722C}"/>
              </a:ext>
            </a:extLst>
          </p:cNvPr>
          <p:cNvCxnSpPr>
            <a:cxnSpLocks/>
          </p:cNvCxnSpPr>
          <p:nvPr/>
        </p:nvCxnSpPr>
        <p:spPr>
          <a:xfrm flipH="1" flipV="1">
            <a:off x="5260537" y="5379407"/>
            <a:ext cx="326409" cy="22515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9" name="グラフィックス 38" descr="箱 単色塗りつぶし">
            <a:extLst>
              <a:ext uri="{FF2B5EF4-FFF2-40B4-BE49-F238E27FC236}">
                <a16:creationId xmlns:a16="http://schemas.microsoft.com/office/drawing/2014/main" id="{BC3A757A-C327-84F2-B057-B6B7E7D8C4F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614316" y="4739002"/>
            <a:ext cx="344984" cy="344984"/>
          </a:xfrm>
          <a:prstGeom prst="rect">
            <a:avLst/>
          </a:prstGeom>
        </p:spPr>
      </p:pic>
      <p:pic>
        <p:nvPicPr>
          <p:cNvPr id="40" name="グラフィックス 39" descr="契約 単色塗りつぶし">
            <a:extLst>
              <a:ext uri="{FF2B5EF4-FFF2-40B4-BE49-F238E27FC236}">
                <a16:creationId xmlns:a16="http://schemas.microsoft.com/office/drawing/2014/main" id="{E401E981-55F7-76F0-750B-DB9BBA760F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631370" y="4173892"/>
            <a:ext cx="308196" cy="308196"/>
          </a:xfrm>
          <a:prstGeom prst="rect">
            <a:avLst/>
          </a:prstGeom>
        </p:spPr>
      </p:pic>
      <p:pic>
        <p:nvPicPr>
          <p:cNvPr id="41" name="グラフィックス 40" descr="契約 単色塗りつぶし">
            <a:extLst>
              <a:ext uri="{FF2B5EF4-FFF2-40B4-BE49-F238E27FC236}">
                <a16:creationId xmlns:a16="http://schemas.microsoft.com/office/drawing/2014/main" id="{A7A2690A-7322-9254-5057-ADA66AEAF07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901123" y="4175077"/>
            <a:ext cx="308196" cy="308196"/>
          </a:xfrm>
          <a:prstGeom prst="rect">
            <a:avLst/>
          </a:prstGeom>
        </p:spPr>
      </p:pic>
      <p:pic>
        <p:nvPicPr>
          <p:cNvPr id="42" name="グラフィックス 41" descr="契約 単色塗りつぶし">
            <a:extLst>
              <a:ext uri="{FF2B5EF4-FFF2-40B4-BE49-F238E27FC236}">
                <a16:creationId xmlns:a16="http://schemas.microsoft.com/office/drawing/2014/main" id="{DA1A70F4-2755-8188-E8BD-C55421B747D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372798" y="4173892"/>
            <a:ext cx="308196" cy="308196"/>
          </a:xfrm>
          <a:prstGeom prst="rect">
            <a:avLst/>
          </a:prstGeom>
        </p:spPr>
      </p:pic>
      <p:pic>
        <p:nvPicPr>
          <p:cNvPr id="43" name="グラフィックス 42" descr="箱 単色塗りつぶし">
            <a:extLst>
              <a:ext uri="{FF2B5EF4-FFF2-40B4-BE49-F238E27FC236}">
                <a16:creationId xmlns:a16="http://schemas.microsoft.com/office/drawing/2014/main" id="{60C7A057-C432-7E61-4E00-22BE2A1C8E6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20545" y="5147357"/>
            <a:ext cx="370114" cy="370114"/>
          </a:xfrm>
          <a:prstGeom prst="rect">
            <a:avLst/>
          </a:prstGeom>
        </p:spPr>
      </p:pic>
      <p:pic>
        <p:nvPicPr>
          <p:cNvPr id="44" name="グラフィックス 43" descr="箱 単色塗りつぶし">
            <a:extLst>
              <a:ext uri="{FF2B5EF4-FFF2-40B4-BE49-F238E27FC236}">
                <a16:creationId xmlns:a16="http://schemas.microsoft.com/office/drawing/2014/main" id="{7D5FF706-06A6-236B-C3CD-C68D55601CD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396144" y="4493507"/>
            <a:ext cx="370114" cy="370114"/>
          </a:xfrm>
          <a:prstGeom prst="rect">
            <a:avLst/>
          </a:prstGeom>
        </p:spPr>
      </p:pic>
      <p:pic>
        <p:nvPicPr>
          <p:cNvPr id="45" name="グラフィックス 44" descr="箱 単色塗りつぶし">
            <a:extLst>
              <a:ext uri="{FF2B5EF4-FFF2-40B4-BE49-F238E27FC236}">
                <a16:creationId xmlns:a16="http://schemas.microsoft.com/office/drawing/2014/main" id="{16E2298E-5C7A-D1F6-B784-C82167F9AAA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866104" y="4486740"/>
            <a:ext cx="370114" cy="370114"/>
          </a:xfrm>
          <a:prstGeom prst="rect">
            <a:avLst/>
          </a:prstGeom>
        </p:spPr>
      </p:pic>
      <p:sp>
        <p:nvSpPr>
          <p:cNvPr id="48" name="吹き出し: 角を丸めた四角形 47">
            <a:extLst>
              <a:ext uri="{FF2B5EF4-FFF2-40B4-BE49-F238E27FC236}">
                <a16:creationId xmlns:a16="http://schemas.microsoft.com/office/drawing/2014/main" id="{89BC2A91-C61F-D0C6-278E-23633AE55F6E}"/>
              </a:ext>
            </a:extLst>
          </p:cNvPr>
          <p:cNvSpPr/>
          <p:nvPr/>
        </p:nvSpPr>
        <p:spPr>
          <a:xfrm>
            <a:off x="5865838" y="3350150"/>
            <a:ext cx="435689" cy="369416"/>
          </a:xfrm>
          <a:prstGeom prst="wedgeRoundRectCallout">
            <a:avLst>
              <a:gd name="adj1" fmla="val 49256"/>
              <a:gd name="adj2" fmla="val 63034"/>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矢印コネクタ 48">
            <a:extLst>
              <a:ext uri="{FF2B5EF4-FFF2-40B4-BE49-F238E27FC236}">
                <a16:creationId xmlns:a16="http://schemas.microsoft.com/office/drawing/2014/main" id="{9AEB1398-B53E-2AB5-BF5E-C61D15F7CA7E}"/>
              </a:ext>
            </a:extLst>
          </p:cNvPr>
          <p:cNvCxnSpPr>
            <a:cxnSpLocks/>
          </p:cNvCxnSpPr>
          <p:nvPr/>
        </p:nvCxnSpPr>
        <p:spPr>
          <a:xfrm>
            <a:off x="2524025" y="4533172"/>
            <a:ext cx="119163" cy="210278"/>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F8324C4E-93CE-D6AF-C19A-789F7B7D6D17}"/>
              </a:ext>
            </a:extLst>
          </p:cNvPr>
          <p:cNvCxnSpPr>
            <a:cxnSpLocks/>
            <a:endCxn id="39" idx="0"/>
          </p:cNvCxnSpPr>
          <p:nvPr/>
        </p:nvCxnSpPr>
        <p:spPr>
          <a:xfrm>
            <a:off x="2777134" y="4585563"/>
            <a:ext cx="9674" cy="153439"/>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50DE2321-51F6-C47F-A593-4A0229631BE8}"/>
              </a:ext>
            </a:extLst>
          </p:cNvPr>
          <p:cNvCxnSpPr>
            <a:cxnSpLocks/>
          </p:cNvCxnSpPr>
          <p:nvPr/>
        </p:nvCxnSpPr>
        <p:spPr>
          <a:xfrm flipH="1">
            <a:off x="2932417" y="4528406"/>
            <a:ext cx="88577" cy="210278"/>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A75233C6-66E1-A7EF-50D6-6CA622597C0B}"/>
              </a:ext>
            </a:extLst>
          </p:cNvPr>
          <p:cNvCxnSpPr>
            <a:cxnSpLocks/>
          </p:cNvCxnSpPr>
          <p:nvPr/>
        </p:nvCxnSpPr>
        <p:spPr>
          <a:xfrm>
            <a:off x="3442903" y="5651810"/>
            <a:ext cx="1156190"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吹き出し: 角を丸めた四角形 62">
            <a:extLst>
              <a:ext uri="{FF2B5EF4-FFF2-40B4-BE49-F238E27FC236}">
                <a16:creationId xmlns:a16="http://schemas.microsoft.com/office/drawing/2014/main" id="{A50C0400-AAB4-BBB4-B4E8-429935266C4A}"/>
              </a:ext>
            </a:extLst>
          </p:cNvPr>
          <p:cNvSpPr/>
          <p:nvPr/>
        </p:nvSpPr>
        <p:spPr>
          <a:xfrm>
            <a:off x="5199548" y="4381013"/>
            <a:ext cx="1645752" cy="548170"/>
          </a:xfrm>
          <a:prstGeom prst="wedgeRoundRectCallout">
            <a:avLst>
              <a:gd name="adj1" fmla="val -15286"/>
              <a:gd name="adj2" fmla="val 63034"/>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6" name="グラフィックス 65" descr="開いた本 単色塗りつぶし">
            <a:extLst>
              <a:ext uri="{FF2B5EF4-FFF2-40B4-BE49-F238E27FC236}">
                <a16:creationId xmlns:a16="http://schemas.microsoft.com/office/drawing/2014/main" id="{23EA5984-97E1-B085-F4B6-1D1698D3D5D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624462" y="5093399"/>
            <a:ext cx="241377" cy="241377"/>
          </a:xfrm>
          <a:prstGeom prst="rect">
            <a:avLst/>
          </a:prstGeom>
        </p:spPr>
      </p:pic>
      <p:pic>
        <p:nvPicPr>
          <p:cNvPr id="69" name="グラフィックス 68" descr="開いた本 単色塗りつぶし">
            <a:extLst>
              <a:ext uri="{FF2B5EF4-FFF2-40B4-BE49-F238E27FC236}">
                <a16:creationId xmlns:a16="http://schemas.microsoft.com/office/drawing/2014/main" id="{8D05EA26-FE1B-2993-EF8B-958F647AF03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701479" y="5564958"/>
            <a:ext cx="234531" cy="234531"/>
          </a:xfrm>
          <a:prstGeom prst="rect">
            <a:avLst/>
          </a:prstGeom>
        </p:spPr>
      </p:pic>
      <p:pic>
        <p:nvPicPr>
          <p:cNvPr id="74" name="グラフィックス 73" descr="開いた本 単色塗りつぶし">
            <a:extLst>
              <a:ext uri="{FF2B5EF4-FFF2-40B4-BE49-F238E27FC236}">
                <a16:creationId xmlns:a16="http://schemas.microsoft.com/office/drawing/2014/main" id="{FF329E9B-B5D1-0894-986F-C84CE4B22AF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410916" y="5799489"/>
            <a:ext cx="234531" cy="234531"/>
          </a:xfrm>
          <a:prstGeom prst="rect">
            <a:avLst/>
          </a:prstGeom>
        </p:spPr>
      </p:pic>
      <p:pic>
        <p:nvPicPr>
          <p:cNvPr id="75" name="グラフィックス 74" descr="開いた本 単色塗りつぶし">
            <a:extLst>
              <a:ext uri="{FF2B5EF4-FFF2-40B4-BE49-F238E27FC236}">
                <a16:creationId xmlns:a16="http://schemas.microsoft.com/office/drawing/2014/main" id="{457C9C79-02D4-EC87-F69B-BBDA586506A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077948" y="5930899"/>
            <a:ext cx="234531" cy="234531"/>
          </a:xfrm>
          <a:prstGeom prst="rect">
            <a:avLst/>
          </a:prstGeom>
        </p:spPr>
      </p:pic>
      <p:pic>
        <p:nvPicPr>
          <p:cNvPr id="76" name="グラフィックス 75" descr="開いた本 単色塗りつぶし">
            <a:extLst>
              <a:ext uri="{FF2B5EF4-FFF2-40B4-BE49-F238E27FC236}">
                <a16:creationId xmlns:a16="http://schemas.microsoft.com/office/drawing/2014/main" id="{8E10DC1F-0347-5297-F4B2-5D5CF9B4B35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965017" y="5087566"/>
            <a:ext cx="234531" cy="234531"/>
          </a:xfrm>
          <a:prstGeom prst="rect">
            <a:avLst/>
          </a:prstGeom>
        </p:spPr>
      </p:pic>
      <p:pic>
        <p:nvPicPr>
          <p:cNvPr id="77" name="グラフィックス 76" descr="開いた本 単色塗りつぶし">
            <a:extLst>
              <a:ext uri="{FF2B5EF4-FFF2-40B4-BE49-F238E27FC236}">
                <a16:creationId xmlns:a16="http://schemas.microsoft.com/office/drawing/2014/main" id="{0A070F84-0819-2CF5-6ADE-2FC4F7EB9AE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711493" y="5311489"/>
            <a:ext cx="234531" cy="234531"/>
          </a:xfrm>
          <a:prstGeom prst="rect">
            <a:avLst/>
          </a:prstGeom>
        </p:spPr>
      </p:pic>
      <p:pic>
        <p:nvPicPr>
          <p:cNvPr id="79" name="グラフィックス 78" descr="リンク 単色塗りつぶし">
            <a:extLst>
              <a:ext uri="{FF2B5EF4-FFF2-40B4-BE49-F238E27FC236}">
                <a16:creationId xmlns:a16="http://schemas.microsoft.com/office/drawing/2014/main" id="{3CFD6FB1-363F-A1AB-B5CF-C940B90CD45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8100000">
            <a:off x="5252808" y="4588159"/>
            <a:ext cx="180000" cy="180000"/>
          </a:xfrm>
          <a:prstGeom prst="rect">
            <a:avLst/>
          </a:prstGeom>
        </p:spPr>
      </p:pic>
      <p:pic>
        <p:nvPicPr>
          <p:cNvPr id="83" name="グラフィックス 82" descr="リンク 単色塗りつぶし">
            <a:extLst>
              <a:ext uri="{FF2B5EF4-FFF2-40B4-BE49-F238E27FC236}">
                <a16:creationId xmlns:a16="http://schemas.microsoft.com/office/drawing/2014/main" id="{AD8CCC58-06A1-6B89-DD13-69E5F671FB6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8100000">
            <a:off x="5726181" y="4593860"/>
            <a:ext cx="180000" cy="180000"/>
          </a:xfrm>
          <a:prstGeom prst="rect">
            <a:avLst/>
          </a:prstGeom>
        </p:spPr>
      </p:pic>
      <p:pic>
        <p:nvPicPr>
          <p:cNvPr id="84" name="グラフィックス 83" descr="リンク 単色塗りつぶし">
            <a:extLst>
              <a:ext uri="{FF2B5EF4-FFF2-40B4-BE49-F238E27FC236}">
                <a16:creationId xmlns:a16="http://schemas.microsoft.com/office/drawing/2014/main" id="{647B5B1B-DB03-10B6-8775-CC3271614AB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8100000">
            <a:off x="6215534" y="4588159"/>
            <a:ext cx="180000" cy="180000"/>
          </a:xfrm>
          <a:prstGeom prst="rect">
            <a:avLst/>
          </a:prstGeom>
        </p:spPr>
      </p:pic>
      <p:pic>
        <p:nvPicPr>
          <p:cNvPr id="85" name="グラフィックス 84" descr="箱 単色塗りつぶし">
            <a:extLst>
              <a:ext uri="{FF2B5EF4-FFF2-40B4-BE49-F238E27FC236}">
                <a16:creationId xmlns:a16="http://schemas.microsoft.com/office/drawing/2014/main" id="{1FF902C7-A30C-9FBB-02B0-F01B398F0C5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74850" y="4493507"/>
            <a:ext cx="370114" cy="370114"/>
          </a:xfrm>
          <a:prstGeom prst="rect">
            <a:avLst/>
          </a:prstGeom>
        </p:spPr>
      </p:pic>
      <p:cxnSp>
        <p:nvCxnSpPr>
          <p:cNvPr id="87" name="直線矢印コネクタ 86">
            <a:extLst>
              <a:ext uri="{FF2B5EF4-FFF2-40B4-BE49-F238E27FC236}">
                <a16:creationId xmlns:a16="http://schemas.microsoft.com/office/drawing/2014/main" id="{1EA0312D-9016-2E5F-1C1C-16F345D1C16A}"/>
              </a:ext>
            </a:extLst>
          </p:cNvPr>
          <p:cNvCxnSpPr>
            <a:cxnSpLocks/>
            <a:stCxn id="85" idx="0"/>
          </p:cNvCxnSpPr>
          <p:nvPr/>
        </p:nvCxnSpPr>
        <p:spPr>
          <a:xfrm flipV="1">
            <a:off x="6559907" y="3417302"/>
            <a:ext cx="254168" cy="1076205"/>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3" name="グラフィックス 92" descr="箱 単色塗りつぶし">
            <a:extLst>
              <a:ext uri="{FF2B5EF4-FFF2-40B4-BE49-F238E27FC236}">
                <a16:creationId xmlns:a16="http://schemas.microsoft.com/office/drawing/2014/main" id="{BED26FE3-ED17-215F-16DB-6B8772C3A63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36218" y="3730523"/>
            <a:ext cx="344984" cy="344984"/>
          </a:xfrm>
          <a:prstGeom prst="rect">
            <a:avLst/>
          </a:prstGeom>
        </p:spPr>
      </p:pic>
      <p:sp>
        <p:nvSpPr>
          <p:cNvPr id="94" name="吹き出し: 角を丸めた四角形 93">
            <a:extLst>
              <a:ext uri="{FF2B5EF4-FFF2-40B4-BE49-F238E27FC236}">
                <a16:creationId xmlns:a16="http://schemas.microsoft.com/office/drawing/2014/main" id="{64D65849-B4B1-2EBD-A2CC-9B4EEF245833}"/>
              </a:ext>
            </a:extLst>
          </p:cNvPr>
          <p:cNvSpPr/>
          <p:nvPr/>
        </p:nvSpPr>
        <p:spPr>
          <a:xfrm>
            <a:off x="2296240" y="4100290"/>
            <a:ext cx="974010" cy="1060886"/>
          </a:xfrm>
          <a:prstGeom prst="wedgeRoundRectCallout">
            <a:avLst>
              <a:gd name="adj1" fmla="val -15286"/>
              <a:gd name="adj2" fmla="val 63034"/>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5" name="グラフィックス 94" descr="契約 単色塗りつぶし">
            <a:extLst>
              <a:ext uri="{FF2B5EF4-FFF2-40B4-BE49-F238E27FC236}">
                <a16:creationId xmlns:a16="http://schemas.microsoft.com/office/drawing/2014/main" id="{7403DB99-3D40-F491-7806-301EAA7C1B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911238" y="3362533"/>
            <a:ext cx="330646" cy="330646"/>
          </a:xfrm>
          <a:prstGeom prst="rect">
            <a:avLst/>
          </a:prstGeom>
        </p:spPr>
      </p:pic>
      <p:cxnSp>
        <p:nvCxnSpPr>
          <p:cNvPr id="96" name="直線矢印コネクタ 95">
            <a:extLst>
              <a:ext uri="{FF2B5EF4-FFF2-40B4-BE49-F238E27FC236}">
                <a16:creationId xmlns:a16="http://schemas.microsoft.com/office/drawing/2014/main" id="{C72F9799-51A1-13F9-E9F0-AAACA57F0A4C}"/>
              </a:ext>
            </a:extLst>
          </p:cNvPr>
          <p:cNvCxnSpPr>
            <a:cxnSpLocks/>
          </p:cNvCxnSpPr>
          <p:nvPr/>
        </p:nvCxnSpPr>
        <p:spPr>
          <a:xfrm>
            <a:off x="1371290" y="4856854"/>
            <a:ext cx="832160" cy="66061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0" name="テキスト ボックス 99">
            <a:extLst>
              <a:ext uri="{FF2B5EF4-FFF2-40B4-BE49-F238E27FC236}">
                <a16:creationId xmlns:a16="http://schemas.microsoft.com/office/drawing/2014/main" id="{1802DD8E-EBE2-7FDA-8E72-4B564CCC4144}"/>
              </a:ext>
            </a:extLst>
          </p:cNvPr>
          <p:cNvSpPr txBox="1"/>
          <p:nvPr/>
        </p:nvSpPr>
        <p:spPr>
          <a:xfrm>
            <a:off x="454240" y="1619196"/>
            <a:ext cx="6855073" cy="307777"/>
          </a:xfrm>
          <a:prstGeom prst="rect">
            <a:avLst/>
          </a:prstGeom>
          <a:noFill/>
        </p:spPr>
        <p:txBody>
          <a:bodyPr wrap="square" rtlCol="0">
            <a:spAutoFit/>
          </a:bodyPr>
          <a:lstStyle/>
          <a:p>
            <a:pPr marL="269875" indent="-269875"/>
            <a:r>
              <a:rPr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a:t>
            </a:r>
            <a:r>
              <a:rPr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①</a:t>
            </a:r>
            <a:r>
              <a:rPr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Tx</a:t>
            </a:r>
            <a:r>
              <a:rPr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作成</a:t>
            </a:r>
            <a:r>
              <a:rPr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送信 </a:t>
            </a:r>
            <a:r>
              <a:rPr lang="en-US" altLang="ja-JP" sz="105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&gt;&gt;</a:t>
            </a:r>
            <a:r>
              <a:rPr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② </a:t>
            </a:r>
            <a:r>
              <a:rPr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Tx</a:t>
            </a:r>
            <a:r>
              <a:rPr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検証</a:t>
            </a:r>
            <a:r>
              <a:rPr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伝搬 </a:t>
            </a:r>
            <a:r>
              <a:rPr lang="ja-JP" altLang="en-US" sz="105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③ ブロック作成 </a:t>
            </a:r>
            <a:r>
              <a:rPr lang="en-US" altLang="ja-JP" sz="105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&gt;&gt;</a:t>
            </a:r>
            <a:r>
              <a:rPr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④ブロック検証</a:t>
            </a:r>
            <a:r>
              <a:rPr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承認</a:t>
            </a:r>
            <a:endParaRPr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3" name="テキスト ボックス 2">
            <a:extLst>
              <a:ext uri="{FF2B5EF4-FFF2-40B4-BE49-F238E27FC236}">
                <a16:creationId xmlns:a16="http://schemas.microsoft.com/office/drawing/2014/main" id="{3C932F9C-59E7-49FF-A372-612B830708AB}"/>
              </a:ext>
            </a:extLst>
          </p:cNvPr>
          <p:cNvSpPr txBox="1"/>
          <p:nvPr/>
        </p:nvSpPr>
        <p:spPr>
          <a:xfrm>
            <a:off x="606640" y="3550724"/>
            <a:ext cx="441707" cy="307778"/>
          </a:xfrm>
          <a:prstGeom prst="rect">
            <a:avLst/>
          </a:prstGeom>
          <a:noFill/>
          <a:ln>
            <a:noFill/>
          </a:ln>
        </p:spPr>
        <p:txBody>
          <a:bodyPr wrap="square" rtlCol="0">
            <a:spAutoFit/>
          </a:bodyPr>
          <a:lstStyle/>
          <a:p>
            <a:pPr marL="269875" indent="-269875"/>
            <a:r>
              <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 </a:t>
            </a:r>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①</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4" name="テキスト ボックス 3">
            <a:extLst>
              <a:ext uri="{FF2B5EF4-FFF2-40B4-BE49-F238E27FC236}">
                <a16:creationId xmlns:a16="http://schemas.microsoft.com/office/drawing/2014/main" id="{ABB55C48-B3F1-3384-E943-FF994C249091}"/>
              </a:ext>
            </a:extLst>
          </p:cNvPr>
          <p:cNvSpPr txBox="1"/>
          <p:nvPr/>
        </p:nvSpPr>
        <p:spPr>
          <a:xfrm>
            <a:off x="518581" y="4115781"/>
            <a:ext cx="441707" cy="307778"/>
          </a:xfrm>
          <a:prstGeom prst="rect">
            <a:avLst/>
          </a:prstGeom>
          <a:noFill/>
          <a:ln>
            <a:noFill/>
          </a:ln>
        </p:spPr>
        <p:txBody>
          <a:bodyPr wrap="square" rtlCol="0">
            <a:spAutoFit/>
          </a:bodyPr>
          <a:lstStyle/>
          <a:p>
            <a:pPr marL="269875" indent="-269875"/>
            <a:r>
              <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 </a:t>
            </a:r>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②</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5" name="テキスト ボックス 4">
            <a:extLst>
              <a:ext uri="{FF2B5EF4-FFF2-40B4-BE49-F238E27FC236}">
                <a16:creationId xmlns:a16="http://schemas.microsoft.com/office/drawing/2014/main" id="{BD2D40A7-1D17-A6D2-568A-E16369C81CA8}"/>
              </a:ext>
            </a:extLst>
          </p:cNvPr>
          <p:cNvSpPr txBox="1"/>
          <p:nvPr/>
        </p:nvSpPr>
        <p:spPr>
          <a:xfrm>
            <a:off x="2601058" y="5930899"/>
            <a:ext cx="441707" cy="307778"/>
          </a:xfrm>
          <a:prstGeom prst="rect">
            <a:avLst/>
          </a:prstGeom>
          <a:noFill/>
          <a:ln>
            <a:noFill/>
          </a:ln>
        </p:spPr>
        <p:txBody>
          <a:bodyPr wrap="square" rtlCol="0">
            <a:spAutoFit/>
          </a:bodyPr>
          <a:lstStyle/>
          <a:p>
            <a:pPr marL="269875" indent="-269875"/>
            <a:r>
              <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 </a:t>
            </a:r>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③</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0909A11A-5466-992D-96E3-CD6F4C2B82F8}"/>
              </a:ext>
            </a:extLst>
          </p:cNvPr>
          <p:cNvSpPr txBox="1"/>
          <p:nvPr/>
        </p:nvSpPr>
        <p:spPr>
          <a:xfrm>
            <a:off x="4515646" y="4549076"/>
            <a:ext cx="441707" cy="307778"/>
          </a:xfrm>
          <a:prstGeom prst="rect">
            <a:avLst/>
          </a:prstGeom>
          <a:noFill/>
          <a:ln>
            <a:noFill/>
          </a:ln>
        </p:spPr>
        <p:txBody>
          <a:bodyPr wrap="square" rtlCol="0">
            <a:spAutoFit/>
          </a:bodyPr>
          <a:lstStyle/>
          <a:p>
            <a:pPr marL="269875" indent="-269875"/>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④</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9" name="図 8">
            <a:extLst>
              <a:ext uri="{FF2B5EF4-FFF2-40B4-BE49-F238E27FC236}">
                <a16:creationId xmlns:a16="http://schemas.microsoft.com/office/drawing/2014/main" id="{AF885024-7A5D-9330-D197-98848A0DC48B}"/>
              </a:ext>
            </a:extLst>
          </p:cNvPr>
          <p:cNvPicPr>
            <a:picLocks noChangeAspect="1"/>
          </p:cNvPicPr>
          <p:nvPr/>
        </p:nvPicPr>
        <p:blipFill rotWithShape="1">
          <a:blip r:embed="rId22"/>
          <a:srcRect l="54093"/>
          <a:stretch/>
        </p:blipFill>
        <p:spPr>
          <a:xfrm>
            <a:off x="4190659" y="4835494"/>
            <a:ext cx="296662" cy="646232"/>
          </a:xfrm>
          <a:prstGeom prst="rect">
            <a:avLst/>
          </a:prstGeom>
        </p:spPr>
      </p:pic>
      <p:pic>
        <p:nvPicPr>
          <p:cNvPr id="10" name="図 9">
            <a:extLst>
              <a:ext uri="{FF2B5EF4-FFF2-40B4-BE49-F238E27FC236}">
                <a16:creationId xmlns:a16="http://schemas.microsoft.com/office/drawing/2014/main" id="{696D52E8-1B8B-D853-A0C9-AD330BFBCD22}"/>
              </a:ext>
            </a:extLst>
          </p:cNvPr>
          <p:cNvPicPr>
            <a:picLocks noChangeAspect="1"/>
          </p:cNvPicPr>
          <p:nvPr/>
        </p:nvPicPr>
        <p:blipFill rotWithShape="1">
          <a:blip r:embed="rId22"/>
          <a:srcRect r="54093" b="10434"/>
          <a:stretch/>
        </p:blipFill>
        <p:spPr>
          <a:xfrm>
            <a:off x="3465622" y="5067272"/>
            <a:ext cx="296662" cy="578805"/>
          </a:xfrm>
          <a:prstGeom prst="rect">
            <a:avLst/>
          </a:prstGeom>
        </p:spPr>
      </p:pic>
    </p:spTree>
    <p:extLst>
      <p:ext uri="{BB962C8B-B14F-4D97-AF65-F5344CB8AC3E}">
        <p14:creationId xmlns:p14="http://schemas.microsoft.com/office/powerpoint/2010/main" val="3738236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2E562A5-BFD7-7B29-741D-DFAD8F90BE93}"/>
              </a:ext>
            </a:extLst>
          </p:cNvPr>
          <p:cNvSpPr txBox="1"/>
          <p:nvPr/>
        </p:nvSpPr>
        <p:spPr>
          <a:xfrm>
            <a:off x="171450" y="257175"/>
            <a:ext cx="8536311" cy="584775"/>
          </a:xfrm>
          <a:prstGeom prst="rect">
            <a:avLst/>
          </a:prstGeom>
          <a:noFill/>
        </p:spPr>
        <p:txBody>
          <a:bodyPr wrap="none" rtlCol="0">
            <a:spAutoFit/>
          </a:bodyPr>
          <a:lstStyle/>
          <a:p>
            <a:r>
              <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動作メカニズム </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～ビットコインでの送金を例として～</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cxnSp>
        <p:nvCxnSpPr>
          <p:cNvPr id="9" name="直線コネクタ 8">
            <a:extLst>
              <a:ext uri="{FF2B5EF4-FFF2-40B4-BE49-F238E27FC236}">
                <a16:creationId xmlns:a16="http://schemas.microsoft.com/office/drawing/2014/main" id="{94E8CEC8-1225-FA3F-CB78-EB8F44F4BE45}"/>
              </a:ext>
            </a:extLst>
          </p:cNvPr>
          <p:cNvCxnSpPr/>
          <p:nvPr/>
        </p:nvCxnSpPr>
        <p:spPr>
          <a:xfrm>
            <a:off x="254318" y="841950"/>
            <a:ext cx="11487150" cy="0"/>
          </a:xfrm>
          <a:prstGeom prst="line">
            <a:avLst/>
          </a:prstGeom>
          <a:ln w="60325">
            <a:gradFill flip="none" rotWithShape="1">
              <a:gsLst>
                <a:gs pos="0">
                  <a:schemeClr val="bg1">
                    <a:lumMod val="65000"/>
                  </a:schemeClr>
                </a:gs>
                <a:gs pos="100000">
                  <a:srgbClr val="333F5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 name="Picture 2">
            <a:extLst>
              <a:ext uri="{FF2B5EF4-FFF2-40B4-BE49-F238E27FC236}">
                <a16:creationId xmlns:a16="http://schemas.microsoft.com/office/drawing/2014/main" id="{4D7C4D50-64A7-5F45-27D5-483F43ECE4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5" y="1017691"/>
            <a:ext cx="10001250" cy="5602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8739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D9076C95-08A6-E384-A75B-444A7CC5E9AB}"/>
              </a:ext>
            </a:extLst>
          </p:cNvPr>
          <p:cNvSpPr>
            <a:spLocks noGrp="1"/>
          </p:cNvSpPr>
          <p:nvPr>
            <p:ph type="title"/>
          </p:nvPr>
        </p:nvSpPr>
        <p:spPr>
          <a:xfrm>
            <a:off x="2614534" y="1721365"/>
            <a:ext cx="6962931" cy="1151042"/>
          </a:xfrm>
        </p:spPr>
        <p:txBody>
          <a:bodyPr>
            <a:normAutofit/>
          </a:bodyPr>
          <a:lstStyle/>
          <a:p>
            <a:pPr algn="ctr"/>
            <a:r>
              <a:rPr kumimoji="1" lang="ja-JP" altLang="en-US" sz="3200" dirty="0">
                <a:solidFill>
                  <a:schemeClr val="bg1">
                    <a:lumMod val="85000"/>
                  </a:schemeClr>
                </a:solidFill>
              </a:rPr>
              <a:t>ブロックチェーンの特徴</a:t>
            </a:r>
            <a:endParaRPr kumimoji="1" lang="ja-JP" altLang="en-US" sz="3200" dirty="0">
              <a:solidFill>
                <a:schemeClr val="bg1">
                  <a:lumMod val="95000"/>
                </a:schemeClr>
              </a:solidFill>
            </a:endParaRPr>
          </a:p>
        </p:txBody>
      </p:sp>
      <p:sp>
        <p:nvSpPr>
          <p:cNvPr id="13" name="四角形: 角を丸くする 12">
            <a:extLst>
              <a:ext uri="{FF2B5EF4-FFF2-40B4-BE49-F238E27FC236}">
                <a16:creationId xmlns:a16="http://schemas.microsoft.com/office/drawing/2014/main" id="{AC4C1BB9-CBFE-7F3B-159A-6C4EFBF3DE0E}"/>
              </a:ext>
            </a:extLst>
          </p:cNvPr>
          <p:cNvSpPr/>
          <p:nvPr/>
        </p:nvSpPr>
        <p:spPr>
          <a:xfrm>
            <a:off x="2338289" y="3142830"/>
            <a:ext cx="8017653" cy="68622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ctr"/>
            <a:r>
              <a:rPr lang="ja-JP" altLang="en-US" dirty="0">
                <a:solidFill>
                  <a:schemeClr val="bg1">
                    <a:lumMod val="50000"/>
                  </a:schemeClr>
                </a:solidFill>
              </a:rPr>
              <a:t>今回はスキップします</a:t>
            </a:r>
            <a:r>
              <a:rPr kumimoji="1" lang="ja-JP" altLang="en-US" dirty="0">
                <a:solidFill>
                  <a:schemeClr val="bg1">
                    <a:lumMod val="50000"/>
                  </a:schemeClr>
                </a:solidFill>
              </a:rPr>
              <a:t>。</a:t>
            </a:r>
          </a:p>
        </p:txBody>
      </p:sp>
    </p:spTree>
    <p:extLst>
      <p:ext uri="{BB962C8B-B14F-4D97-AF65-F5344CB8AC3E}">
        <p14:creationId xmlns:p14="http://schemas.microsoft.com/office/powerpoint/2010/main" val="4576845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四角形: 角を丸くする 29">
            <a:extLst>
              <a:ext uri="{FF2B5EF4-FFF2-40B4-BE49-F238E27FC236}">
                <a16:creationId xmlns:a16="http://schemas.microsoft.com/office/drawing/2014/main" id="{DD4E5A81-BC19-36BE-DA66-51D86EE71064}"/>
              </a:ext>
            </a:extLst>
          </p:cNvPr>
          <p:cNvSpPr/>
          <p:nvPr/>
        </p:nvSpPr>
        <p:spPr>
          <a:xfrm>
            <a:off x="611089" y="2170184"/>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ブロックチェーンの特徴</a:t>
            </a:r>
          </a:p>
        </p:txBody>
      </p:sp>
      <p:sp>
        <p:nvSpPr>
          <p:cNvPr id="4" name="テキスト ボックス 3">
            <a:extLst>
              <a:ext uri="{FF2B5EF4-FFF2-40B4-BE49-F238E27FC236}">
                <a16:creationId xmlns:a16="http://schemas.microsoft.com/office/drawing/2014/main" id="{D89D9A72-F242-4AF8-4E7A-109B4A8B7ADD}"/>
              </a:ext>
            </a:extLst>
          </p:cNvPr>
          <p:cNvSpPr txBox="1"/>
          <p:nvPr/>
        </p:nvSpPr>
        <p:spPr>
          <a:xfrm>
            <a:off x="611089" y="2370134"/>
            <a:ext cx="3181422" cy="400110"/>
          </a:xfrm>
          <a:prstGeom prst="rect">
            <a:avLst/>
          </a:prstGeom>
          <a:noFill/>
        </p:spPr>
        <p:txBody>
          <a:bodyPr wrap="square" rtlCol="0">
            <a:spAutoFit/>
          </a:bodyPr>
          <a:lstStyle/>
          <a:p>
            <a:pPr algn="ct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トレーサビリティ</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3877985"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ブロックチェーンの特徴</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29" name="グラフィックス 28" descr="靴の足跡 単色塗りつぶし">
            <a:extLst>
              <a:ext uri="{FF2B5EF4-FFF2-40B4-BE49-F238E27FC236}">
                <a16:creationId xmlns:a16="http://schemas.microsoft.com/office/drawing/2014/main" id="{C392AEC7-C3BE-05E1-4070-9207A5F4E5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744600" y="2795845"/>
            <a:ext cx="914400" cy="914400"/>
          </a:xfrm>
          <a:prstGeom prst="rect">
            <a:avLst/>
          </a:prstGeom>
        </p:spPr>
      </p:pic>
      <p:sp>
        <p:nvSpPr>
          <p:cNvPr id="31" name="四角形: 角を丸くする 30">
            <a:extLst>
              <a:ext uri="{FF2B5EF4-FFF2-40B4-BE49-F238E27FC236}">
                <a16:creationId xmlns:a16="http://schemas.microsoft.com/office/drawing/2014/main" id="{809E3152-613B-C012-C1AE-99E1E854EDAA}"/>
              </a:ext>
            </a:extLst>
          </p:cNvPr>
          <p:cNvSpPr/>
          <p:nvPr/>
        </p:nvSpPr>
        <p:spPr>
          <a:xfrm>
            <a:off x="4168619" y="2193653"/>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BA1EFDC9-85E0-7423-3289-39CCC6DE5339}"/>
              </a:ext>
            </a:extLst>
          </p:cNvPr>
          <p:cNvSpPr txBox="1"/>
          <p:nvPr/>
        </p:nvSpPr>
        <p:spPr>
          <a:xfrm>
            <a:off x="4158761" y="2426471"/>
            <a:ext cx="3181422"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耐改竄性</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36" name="グラフィックス 35" descr="悪魔の顔 (塗りつぶし) 単色塗りつぶし">
            <a:extLst>
              <a:ext uri="{FF2B5EF4-FFF2-40B4-BE49-F238E27FC236}">
                <a16:creationId xmlns:a16="http://schemas.microsoft.com/office/drawing/2014/main" id="{3FAB2C82-341C-D8C3-27BA-87007CAF86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277284" y="2854682"/>
            <a:ext cx="914400" cy="914400"/>
          </a:xfrm>
          <a:prstGeom prst="rect">
            <a:avLst/>
          </a:prstGeom>
        </p:spPr>
      </p:pic>
      <p:sp>
        <p:nvSpPr>
          <p:cNvPr id="3" name="乗算記号 2">
            <a:extLst>
              <a:ext uri="{FF2B5EF4-FFF2-40B4-BE49-F238E27FC236}">
                <a16:creationId xmlns:a16="http://schemas.microsoft.com/office/drawing/2014/main" id="{78E8594A-0194-D7E6-5D5C-51A38BB3DF48}"/>
              </a:ext>
            </a:extLst>
          </p:cNvPr>
          <p:cNvSpPr/>
          <p:nvPr/>
        </p:nvSpPr>
        <p:spPr>
          <a:xfrm>
            <a:off x="4913056" y="2468278"/>
            <a:ext cx="1642856" cy="1634928"/>
          </a:xfrm>
          <a:prstGeom prst="mathMultiply">
            <a:avLst>
              <a:gd name="adj1" fmla="val 887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EB47F89-E6F2-3769-FD20-F780D2F37CC2}"/>
              </a:ext>
            </a:extLst>
          </p:cNvPr>
          <p:cNvSpPr txBox="1"/>
          <p:nvPr/>
        </p:nvSpPr>
        <p:spPr>
          <a:xfrm>
            <a:off x="490107" y="1523853"/>
            <a:ext cx="6962931" cy="646331"/>
          </a:xfrm>
          <a:prstGeom prst="rect">
            <a:avLst/>
          </a:prstGeom>
          <a:noFill/>
        </p:spPr>
        <p:txBody>
          <a:bodyPr wrap="square" rtlCol="0">
            <a:spAutoFit/>
          </a:bodyPr>
          <a:lstStyle/>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・ブロックチェーンの分類や種類により特徴は異なるが、一般的には以下のような特徴がある。</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59481008-7AD5-BB91-1652-2C9E85C78399}"/>
              </a:ext>
            </a:extLst>
          </p:cNvPr>
          <p:cNvSpPr txBox="1"/>
          <p:nvPr/>
        </p:nvSpPr>
        <p:spPr>
          <a:xfrm>
            <a:off x="611089" y="3706732"/>
            <a:ext cx="3181422" cy="646331"/>
          </a:xfrm>
          <a:prstGeom prst="rect">
            <a:avLst/>
          </a:prstGeom>
          <a:noFill/>
        </p:spPr>
        <p:txBody>
          <a:bodyPr wrap="square" rtlCol="0">
            <a:spAutoFit/>
          </a:bodyPr>
          <a:lstStyle/>
          <a:p>
            <a:pPr algn="ctr"/>
            <a:r>
              <a:rPr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チェーンを辿るくことで、時系列的に</a:t>
            </a:r>
            <a:br>
              <a:rPr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br>
            <a:r>
              <a:rPr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トランザクションを辿ることができる。</a:t>
            </a:r>
            <a:br>
              <a:rPr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br>
            <a:endPar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8" name="テキスト ボックス 7">
            <a:extLst>
              <a:ext uri="{FF2B5EF4-FFF2-40B4-BE49-F238E27FC236}">
                <a16:creationId xmlns:a16="http://schemas.microsoft.com/office/drawing/2014/main" id="{5C1B30BE-290E-EC0D-825F-D505FC5D5FF2}"/>
              </a:ext>
            </a:extLst>
          </p:cNvPr>
          <p:cNvSpPr txBox="1"/>
          <p:nvPr/>
        </p:nvSpPr>
        <p:spPr>
          <a:xfrm>
            <a:off x="4178477" y="3763069"/>
            <a:ext cx="3181422" cy="461665"/>
          </a:xfrm>
          <a:prstGeom prst="rect">
            <a:avLst/>
          </a:prstGeom>
          <a:noFill/>
        </p:spPr>
        <p:txBody>
          <a:bodyPr wrap="square" rtlCol="0">
            <a:spAutoFit/>
          </a:bodyPr>
          <a:lstStyle/>
          <a:p>
            <a:pPr algn="ctr"/>
            <a:r>
              <a:rPr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暗号学的技術を用いることで、改ざん検出が容易である。</a:t>
            </a:r>
            <a:endPar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9" name="四角形: 角を丸くする 8">
            <a:extLst>
              <a:ext uri="{FF2B5EF4-FFF2-40B4-BE49-F238E27FC236}">
                <a16:creationId xmlns:a16="http://schemas.microsoft.com/office/drawing/2014/main" id="{2D7AC251-38A9-53D8-4DBF-AB9D0A86D984}"/>
              </a:ext>
            </a:extLst>
          </p:cNvPr>
          <p:cNvSpPr/>
          <p:nvPr/>
        </p:nvSpPr>
        <p:spPr>
          <a:xfrm>
            <a:off x="600302" y="4514241"/>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688F17EC-2314-6F75-EC12-727AA6BBDE77}"/>
              </a:ext>
            </a:extLst>
          </p:cNvPr>
          <p:cNvSpPr txBox="1"/>
          <p:nvPr/>
        </p:nvSpPr>
        <p:spPr>
          <a:xfrm>
            <a:off x="600302" y="4714191"/>
            <a:ext cx="3181422"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分散性</a:t>
            </a:r>
            <a:r>
              <a:rPr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耐障害性</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11" name="グラフィックス 10">
            <a:extLst>
              <a:ext uri="{FF2B5EF4-FFF2-40B4-BE49-F238E27FC236}">
                <a16:creationId xmlns:a16="http://schemas.microsoft.com/office/drawing/2014/main" id="{D0F0DDDC-8877-4BB9-31A9-96C28037B85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736841" y="5139902"/>
            <a:ext cx="908343" cy="914400"/>
          </a:xfrm>
          <a:prstGeom prst="rect">
            <a:avLst/>
          </a:prstGeom>
        </p:spPr>
      </p:pic>
      <p:sp>
        <p:nvSpPr>
          <p:cNvPr id="12" name="テキスト ボックス 11">
            <a:extLst>
              <a:ext uri="{FF2B5EF4-FFF2-40B4-BE49-F238E27FC236}">
                <a16:creationId xmlns:a16="http://schemas.microsoft.com/office/drawing/2014/main" id="{7B472551-698E-430A-F2E5-4FAAA32D1813}"/>
              </a:ext>
            </a:extLst>
          </p:cNvPr>
          <p:cNvSpPr txBox="1"/>
          <p:nvPr/>
        </p:nvSpPr>
        <p:spPr>
          <a:xfrm>
            <a:off x="600302" y="6050789"/>
            <a:ext cx="3181422" cy="461665"/>
          </a:xfrm>
          <a:prstGeom prst="rect">
            <a:avLst/>
          </a:prstGeom>
          <a:noFill/>
        </p:spPr>
        <p:txBody>
          <a:bodyPr wrap="square" rtlCol="0">
            <a:spAutoFit/>
          </a:bodyPr>
          <a:lstStyle/>
          <a:p>
            <a:pPr algn="ctr"/>
            <a:r>
              <a:rPr kumimoji="1"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分散管理された仕組みにより、</a:t>
            </a:r>
            <a:br>
              <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br>
            <a:r>
              <a:rPr kumimoji="1"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障害に対して耐性が高い。</a:t>
            </a:r>
            <a:endPar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25" name="四角形: 角を丸くする 24">
            <a:extLst>
              <a:ext uri="{FF2B5EF4-FFF2-40B4-BE49-F238E27FC236}">
                <a16:creationId xmlns:a16="http://schemas.microsoft.com/office/drawing/2014/main" id="{060CCA1F-7CEB-21EC-388A-5B067D981E86}"/>
              </a:ext>
            </a:extLst>
          </p:cNvPr>
          <p:cNvSpPr/>
          <p:nvPr/>
        </p:nvSpPr>
        <p:spPr>
          <a:xfrm>
            <a:off x="4188335" y="4545591"/>
            <a:ext cx="3181422" cy="812347"/>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524C3B5C-FCD8-4BFF-1B59-2FBBE059587A}"/>
              </a:ext>
            </a:extLst>
          </p:cNvPr>
          <p:cNvSpPr txBox="1"/>
          <p:nvPr/>
        </p:nvSpPr>
        <p:spPr>
          <a:xfrm>
            <a:off x="4168619" y="4515917"/>
            <a:ext cx="3181422"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高い透明性</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33" name="テキスト ボックス 32">
            <a:extLst>
              <a:ext uri="{FF2B5EF4-FFF2-40B4-BE49-F238E27FC236}">
                <a16:creationId xmlns:a16="http://schemas.microsoft.com/office/drawing/2014/main" id="{AF3A2B07-09B0-8185-FA1D-723A170240AF}"/>
              </a:ext>
            </a:extLst>
          </p:cNvPr>
          <p:cNvSpPr txBox="1"/>
          <p:nvPr/>
        </p:nvSpPr>
        <p:spPr>
          <a:xfrm>
            <a:off x="4188335" y="4896273"/>
            <a:ext cx="3181422" cy="461665"/>
          </a:xfrm>
          <a:prstGeom prst="rect">
            <a:avLst/>
          </a:prstGeom>
          <a:noFill/>
        </p:spPr>
        <p:txBody>
          <a:bodyPr wrap="square" rtlCol="0">
            <a:spAutoFit/>
          </a:bodyPr>
          <a:lstStyle/>
          <a:p>
            <a:pPr marL="269875" indent="-269875" algn="ctr"/>
            <a:r>
              <a:rPr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ネットワークの参加者であれば、だれでも取引の内容を確認できる。</a:t>
            </a:r>
            <a:endPar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46" name="四角形: 角を丸くする 45">
            <a:extLst>
              <a:ext uri="{FF2B5EF4-FFF2-40B4-BE49-F238E27FC236}">
                <a16:creationId xmlns:a16="http://schemas.microsoft.com/office/drawing/2014/main" id="{5EB2F30F-C3E7-6F4D-9178-CD3F9DCA701A}"/>
              </a:ext>
            </a:extLst>
          </p:cNvPr>
          <p:cNvSpPr/>
          <p:nvPr/>
        </p:nvSpPr>
        <p:spPr>
          <a:xfrm>
            <a:off x="4208051" y="5634904"/>
            <a:ext cx="3181422" cy="933883"/>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3BABB22E-B225-B20C-0BDC-15C8432B7620}"/>
              </a:ext>
            </a:extLst>
          </p:cNvPr>
          <p:cNvSpPr txBox="1"/>
          <p:nvPr/>
        </p:nvSpPr>
        <p:spPr>
          <a:xfrm>
            <a:off x="4188335" y="5616988"/>
            <a:ext cx="3181422"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効率化</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53" name="テキスト ボックス 52">
            <a:extLst>
              <a:ext uri="{FF2B5EF4-FFF2-40B4-BE49-F238E27FC236}">
                <a16:creationId xmlns:a16="http://schemas.microsoft.com/office/drawing/2014/main" id="{A909CDB1-873F-B225-B9FE-8B99FA680928}"/>
              </a:ext>
            </a:extLst>
          </p:cNvPr>
          <p:cNvSpPr txBox="1"/>
          <p:nvPr/>
        </p:nvSpPr>
        <p:spPr>
          <a:xfrm>
            <a:off x="4199807" y="5926143"/>
            <a:ext cx="3181422" cy="646331"/>
          </a:xfrm>
          <a:prstGeom prst="rect">
            <a:avLst/>
          </a:prstGeom>
          <a:noFill/>
        </p:spPr>
        <p:txBody>
          <a:bodyPr wrap="square" rtlCol="0">
            <a:spAutoFit/>
          </a:bodyPr>
          <a:lstStyle/>
          <a:p>
            <a:pPr algn="ctr"/>
            <a:r>
              <a:rPr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スマートコントラクトを活用した効率化や、プラットフォーム間のやり取りの効率化が図れる可能性がある。</a:t>
            </a:r>
            <a:endPar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34035050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四角形: 角を丸くする 29">
            <a:extLst>
              <a:ext uri="{FF2B5EF4-FFF2-40B4-BE49-F238E27FC236}">
                <a16:creationId xmlns:a16="http://schemas.microsoft.com/office/drawing/2014/main" id="{DD4E5A81-BC19-36BE-DA66-51D86EE71064}"/>
              </a:ext>
            </a:extLst>
          </p:cNvPr>
          <p:cNvSpPr/>
          <p:nvPr/>
        </p:nvSpPr>
        <p:spPr>
          <a:xfrm>
            <a:off x="611089" y="2170184"/>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ブロックチェーンの特徴</a:t>
            </a:r>
          </a:p>
        </p:txBody>
      </p:sp>
      <p:sp>
        <p:nvSpPr>
          <p:cNvPr id="4" name="テキスト ボックス 3">
            <a:extLst>
              <a:ext uri="{FF2B5EF4-FFF2-40B4-BE49-F238E27FC236}">
                <a16:creationId xmlns:a16="http://schemas.microsoft.com/office/drawing/2014/main" id="{D89D9A72-F242-4AF8-4E7A-109B4A8B7ADD}"/>
              </a:ext>
            </a:extLst>
          </p:cNvPr>
          <p:cNvSpPr txBox="1"/>
          <p:nvPr/>
        </p:nvSpPr>
        <p:spPr>
          <a:xfrm>
            <a:off x="611089" y="2370134"/>
            <a:ext cx="3181422" cy="400110"/>
          </a:xfrm>
          <a:prstGeom prst="rect">
            <a:avLst/>
          </a:prstGeom>
          <a:noFill/>
        </p:spPr>
        <p:txBody>
          <a:bodyPr wrap="square" rtlCol="0">
            <a:spAutoFit/>
          </a:bodyPr>
          <a:lstStyle/>
          <a:p>
            <a:pPr algn="ct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トレーサビリティ</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3877985"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ブロックチェーンの特徴</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29" name="グラフィックス 28" descr="靴の足跡 単色塗りつぶし">
            <a:extLst>
              <a:ext uri="{FF2B5EF4-FFF2-40B4-BE49-F238E27FC236}">
                <a16:creationId xmlns:a16="http://schemas.microsoft.com/office/drawing/2014/main" id="{C392AEC7-C3BE-05E1-4070-9207A5F4E5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744600" y="2795845"/>
            <a:ext cx="914400" cy="914400"/>
          </a:xfrm>
          <a:prstGeom prst="rect">
            <a:avLst/>
          </a:prstGeom>
        </p:spPr>
      </p:pic>
      <p:sp>
        <p:nvSpPr>
          <p:cNvPr id="31" name="四角形: 角を丸くする 30">
            <a:extLst>
              <a:ext uri="{FF2B5EF4-FFF2-40B4-BE49-F238E27FC236}">
                <a16:creationId xmlns:a16="http://schemas.microsoft.com/office/drawing/2014/main" id="{809E3152-613B-C012-C1AE-99E1E854EDAA}"/>
              </a:ext>
            </a:extLst>
          </p:cNvPr>
          <p:cNvSpPr/>
          <p:nvPr/>
        </p:nvSpPr>
        <p:spPr>
          <a:xfrm>
            <a:off x="4168619" y="2193653"/>
            <a:ext cx="3181422" cy="2075652"/>
          </a:xfrm>
          <a:prstGeom prst="roundRect">
            <a:avLst>
              <a:gd name="adj" fmla="val 4651"/>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BA1EFDC9-85E0-7423-3289-39CCC6DE5339}"/>
              </a:ext>
            </a:extLst>
          </p:cNvPr>
          <p:cNvSpPr txBox="1"/>
          <p:nvPr/>
        </p:nvSpPr>
        <p:spPr>
          <a:xfrm>
            <a:off x="4158761" y="2426471"/>
            <a:ext cx="3181422"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耐改竄性</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36" name="グラフィックス 35" descr="悪魔の顔 (塗りつぶし) 単色塗りつぶし">
            <a:extLst>
              <a:ext uri="{FF2B5EF4-FFF2-40B4-BE49-F238E27FC236}">
                <a16:creationId xmlns:a16="http://schemas.microsoft.com/office/drawing/2014/main" id="{3FAB2C82-341C-D8C3-27BA-87007CAF86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277284" y="2854682"/>
            <a:ext cx="914400" cy="914400"/>
          </a:xfrm>
          <a:prstGeom prst="rect">
            <a:avLst/>
          </a:prstGeom>
        </p:spPr>
      </p:pic>
      <p:sp>
        <p:nvSpPr>
          <p:cNvPr id="3" name="乗算記号 2">
            <a:extLst>
              <a:ext uri="{FF2B5EF4-FFF2-40B4-BE49-F238E27FC236}">
                <a16:creationId xmlns:a16="http://schemas.microsoft.com/office/drawing/2014/main" id="{78E8594A-0194-D7E6-5D5C-51A38BB3DF48}"/>
              </a:ext>
            </a:extLst>
          </p:cNvPr>
          <p:cNvSpPr/>
          <p:nvPr/>
        </p:nvSpPr>
        <p:spPr>
          <a:xfrm>
            <a:off x="4913056" y="2468278"/>
            <a:ext cx="1642856" cy="1634928"/>
          </a:xfrm>
          <a:prstGeom prst="mathMultiply">
            <a:avLst>
              <a:gd name="adj1" fmla="val 887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EB47F89-E6F2-3769-FD20-F780D2F37CC2}"/>
              </a:ext>
            </a:extLst>
          </p:cNvPr>
          <p:cNvSpPr txBox="1"/>
          <p:nvPr/>
        </p:nvSpPr>
        <p:spPr>
          <a:xfrm>
            <a:off x="490107" y="1523853"/>
            <a:ext cx="6962931" cy="646331"/>
          </a:xfrm>
          <a:prstGeom prst="rect">
            <a:avLst/>
          </a:prstGeom>
          <a:noFill/>
        </p:spPr>
        <p:txBody>
          <a:bodyPr wrap="square" rtlCol="0">
            <a:spAutoFit/>
          </a:bodyPr>
          <a:lstStyle/>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・ブロックチェーンの分類や種類により特徴は異なるが、一般的には以下のような特徴がある。</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59481008-7AD5-BB91-1652-2C9E85C78399}"/>
              </a:ext>
            </a:extLst>
          </p:cNvPr>
          <p:cNvSpPr txBox="1"/>
          <p:nvPr/>
        </p:nvSpPr>
        <p:spPr>
          <a:xfrm>
            <a:off x="611089" y="3706732"/>
            <a:ext cx="3181422" cy="646331"/>
          </a:xfrm>
          <a:prstGeom prst="rect">
            <a:avLst/>
          </a:prstGeom>
          <a:noFill/>
        </p:spPr>
        <p:txBody>
          <a:bodyPr wrap="square" rtlCol="0">
            <a:spAutoFit/>
          </a:bodyPr>
          <a:lstStyle/>
          <a:p>
            <a:pPr algn="ctr"/>
            <a:r>
              <a:rPr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チェーンを辿るくことで、時系列的に</a:t>
            </a:r>
            <a:br>
              <a:rPr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br>
            <a:r>
              <a:rPr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トランザクションを辿ることができる。</a:t>
            </a:r>
            <a:br>
              <a:rPr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br>
            <a:endPar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8" name="テキスト ボックス 7">
            <a:extLst>
              <a:ext uri="{FF2B5EF4-FFF2-40B4-BE49-F238E27FC236}">
                <a16:creationId xmlns:a16="http://schemas.microsoft.com/office/drawing/2014/main" id="{5C1B30BE-290E-EC0D-825F-D505FC5D5FF2}"/>
              </a:ext>
            </a:extLst>
          </p:cNvPr>
          <p:cNvSpPr txBox="1"/>
          <p:nvPr/>
        </p:nvSpPr>
        <p:spPr>
          <a:xfrm>
            <a:off x="4178477" y="3763069"/>
            <a:ext cx="3181422" cy="461665"/>
          </a:xfrm>
          <a:prstGeom prst="rect">
            <a:avLst/>
          </a:prstGeom>
          <a:noFill/>
        </p:spPr>
        <p:txBody>
          <a:bodyPr wrap="square" rtlCol="0">
            <a:spAutoFit/>
          </a:bodyPr>
          <a:lstStyle/>
          <a:p>
            <a:pPr algn="ctr"/>
            <a:r>
              <a:rPr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暗号学的技術を用いることで、改ざん検出が容易である。</a:t>
            </a:r>
            <a:endPar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9" name="四角形: 角を丸くする 8">
            <a:extLst>
              <a:ext uri="{FF2B5EF4-FFF2-40B4-BE49-F238E27FC236}">
                <a16:creationId xmlns:a16="http://schemas.microsoft.com/office/drawing/2014/main" id="{2D7AC251-38A9-53D8-4DBF-AB9D0A86D984}"/>
              </a:ext>
            </a:extLst>
          </p:cNvPr>
          <p:cNvSpPr/>
          <p:nvPr/>
        </p:nvSpPr>
        <p:spPr>
          <a:xfrm>
            <a:off x="600302" y="4514241"/>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688F17EC-2314-6F75-EC12-727AA6BBDE77}"/>
              </a:ext>
            </a:extLst>
          </p:cNvPr>
          <p:cNvSpPr txBox="1"/>
          <p:nvPr/>
        </p:nvSpPr>
        <p:spPr>
          <a:xfrm>
            <a:off x="600302" y="4714191"/>
            <a:ext cx="3181422"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分散性</a:t>
            </a:r>
            <a:r>
              <a:rPr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耐障害性</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11" name="グラフィックス 10">
            <a:extLst>
              <a:ext uri="{FF2B5EF4-FFF2-40B4-BE49-F238E27FC236}">
                <a16:creationId xmlns:a16="http://schemas.microsoft.com/office/drawing/2014/main" id="{D0F0DDDC-8877-4BB9-31A9-96C28037B85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736841" y="5139902"/>
            <a:ext cx="908343" cy="914400"/>
          </a:xfrm>
          <a:prstGeom prst="rect">
            <a:avLst/>
          </a:prstGeom>
        </p:spPr>
      </p:pic>
      <p:sp>
        <p:nvSpPr>
          <p:cNvPr id="12" name="テキスト ボックス 11">
            <a:extLst>
              <a:ext uri="{FF2B5EF4-FFF2-40B4-BE49-F238E27FC236}">
                <a16:creationId xmlns:a16="http://schemas.microsoft.com/office/drawing/2014/main" id="{7B472551-698E-430A-F2E5-4FAAA32D1813}"/>
              </a:ext>
            </a:extLst>
          </p:cNvPr>
          <p:cNvSpPr txBox="1"/>
          <p:nvPr/>
        </p:nvSpPr>
        <p:spPr>
          <a:xfrm>
            <a:off x="600302" y="6050789"/>
            <a:ext cx="3181422" cy="461665"/>
          </a:xfrm>
          <a:prstGeom prst="rect">
            <a:avLst/>
          </a:prstGeom>
          <a:noFill/>
        </p:spPr>
        <p:txBody>
          <a:bodyPr wrap="square" rtlCol="0">
            <a:spAutoFit/>
          </a:bodyPr>
          <a:lstStyle/>
          <a:p>
            <a:pPr algn="ctr"/>
            <a:r>
              <a:rPr kumimoji="1"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分散管理された仕組みにより、</a:t>
            </a:r>
            <a:br>
              <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br>
            <a:r>
              <a:rPr kumimoji="1"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障害に対して耐性が高い。</a:t>
            </a:r>
            <a:endPar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25" name="四角形: 角を丸くする 24">
            <a:extLst>
              <a:ext uri="{FF2B5EF4-FFF2-40B4-BE49-F238E27FC236}">
                <a16:creationId xmlns:a16="http://schemas.microsoft.com/office/drawing/2014/main" id="{060CCA1F-7CEB-21EC-388A-5B067D981E86}"/>
              </a:ext>
            </a:extLst>
          </p:cNvPr>
          <p:cNvSpPr/>
          <p:nvPr/>
        </p:nvSpPr>
        <p:spPr>
          <a:xfrm>
            <a:off x="4188335" y="4545591"/>
            <a:ext cx="3181422" cy="812347"/>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524C3B5C-FCD8-4BFF-1B59-2FBBE059587A}"/>
              </a:ext>
            </a:extLst>
          </p:cNvPr>
          <p:cNvSpPr txBox="1"/>
          <p:nvPr/>
        </p:nvSpPr>
        <p:spPr>
          <a:xfrm>
            <a:off x="4168619" y="4515917"/>
            <a:ext cx="3181422"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高い透明性</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33" name="テキスト ボックス 32">
            <a:extLst>
              <a:ext uri="{FF2B5EF4-FFF2-40B4-BE49-F238E27FC236}">
                <a16:creationId xmlns:a16="http://schemas.microsoft.com/office/drawing/2014/main" id="{AF3A2B07-09B0-8185-FA1D-723A170240AF}"/>
              </a:ext>
            </a:extLst>
          </p:cNvPr>
          <p:cNvSpPr txBox="1"/>
          <p:nvPr/>
        </p:nvSpPr>
        <p:spPr>
          <a:xfrm>
            <a:off x="4188335" y="4896273"/>
            <a:ext cx="3181422" cy="461665"/>
          </a:xfrm>
          <a:prstGeom prst="rect">
            <a:avLst/>
          </a:prstGeom>
          <a:noFill/>
        </p:spPr>
        <p:txBody>
          <a:bodyPr wrap="square" rtlCol="0">
            <a:spAutoFit/>
          </a:bodyPr>
          <a:lstStyle/>
          <a:p>
            <a:pPr marL="269875" indent="-269875" algn="ctr"/>
            <a:r>
              <a:rPr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ネットワークの参加者であれば、だれでも取引の内容を確認できる。</a:t>
            </a:r>
            <a:endPar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46" name="四角形: 角を丸くする 45">
            <a:extLst>
              <a:ext uri="{FF2B5EF4-FFF2-40B4-BE49-F238E27FC236}">
                <a16:creationId xmlns:a16="http://schemas.microsoft.com/office/drawing/2014/main" id="{5EB2F30F-C3E7-6F4D-9178-CD3F9DCA701A}"/>
              </a:ext>
            </a:extLst>
          </p:cNvPr>
          <p:cNvSpPr/>
          <p:nvPr/>
        </p:nvSpPr>
        <p:spPr>
          <a:xfrm>
            <a:off x="4208051" y="5634904"/>
            <a:ext cx="3181422" cy="933883"/>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3BABB22E-B225-B20C-0BDC-15C8432B7620}"/>
              </a:ext>
            </a:extLst>
          </p:cNvPr>
          <p:cNvSpPr txBox="1"/>
          <p:nvPr/>
        </p:nvSpPr>
        <p:spPr>
          <a:xfrm>
            <a:off x="4188335" y="5616988"/>
            <a:ext cx="3181422"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効率化</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53" name="テキスト ボックス 52">
            <a:extLst>
              <a:ext uri="{FF2B5EF4-FFF2-40B4-BE49-F238E27FC236}">
                <a16:creationId xmlns:a16="http://schemas.microsoft.com/office/drawing/2014/main" id="{A909CDB1-873F-B225-B9FE-8B99FA680928}"/>
              </a:ext>
            </a:extLst>
          </p:cNvPr>
          <p:cNvSpPr txBox="1"/>
          <p:nvPr/>
        </p:nvSpPr>
        <p:spPr>
          <a:xfrm>
            <a:off x="4199807" y="5926143"/>
            <a:ext cx="3181422" cy="646331"/>
          </a:xfrm>
          <a:prstGeom prst="rect">
            <a:avLst/>
          </a:prstGeom>
          <a:noFill/>
        </p:spPr>
        <p:txBody>
          <a:bodyPr wrap="square" rtlCol="0">
            <a:spAutoFit/>
          </a:bodyPr>
          <a:lstStyle/>
          <a:p>
            <a:pPr algn="ctr"/>
            <a:r>
              <a:rPr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スマートコントラクトを活用した効率化や、プラットフォーム間のやり取りの効率化が図れる可能性がある。</a:t>
            </a:r>
            <a:endPar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34509675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四角形: 角を丸くする 28">
            <a:extLst>
              <a:ext uri="{FF2B5EF4-FFF2-40B4-BE49-F238E27FC236}">
                <a16:creationId xmlns:a16="http://schemas.microsoft.com/office/drawing/2014/main" id="{3D1694B4-9208-6C82-6F17-DA4935BD5140}"/>
              </a:ext>
            </a:extLst>
          </p:cNvPr>
          <p:cNvSpPr/>
          <p:nvPr/>
        </p:nvSpPr>
        <p:spPr>
          <a:xfrm>
            <a:off x="1340794" y="1596234"/>
            <a:ext cx="3308647" cy="5004591"/>
          </a:xfrm>
          <a:prstGeom prst="roundRect">
            <a:avLst>
              <a:gd name="adj" fmla="val 461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 name="図 9">
            <a:extLst>
              <a:ext uri="{FF2B5EF4-FFF2-40B4-BE49-F238E27FC236}">
                <a16:creationId xmlns:a16="http://schemas.microsoft.com/office/drawing/2014/main" id="{04619ADF-3EF0-79A2-BB98-2708B29C2C37}"/>
              </a:ext>
            </a:extLst>
          </p:cNvPr>
          <p:cNvPicPr>
            <a:picLocks noChangeAspect="1"/>
          </p:cNvPicPr>
          <p:nvPr/>
        </p:nvPicPr>
        <p:blipFill>
          <a:blip r:embed="rId3"/>
          <a:stretch>
            <a:fillRect/>
          </a:stretch>
        </p:blipFill>
        <p:spPr>
          <a:xfrm>
            <a:off x="1475452" y="1801333"/>
            <a:ext cx="2904811" cy="4591019"/>
          </a:xfrm>
          <a:prstGeom prst="rect">
            <a:avLst/>
          </a:prstGeom>
        </p:spPr>
      </p:pic>
      <p:sp>
        <p:nvSpPr>
          <p:cNvPr id="5" name="テキスト ボックス 4">
            <a:extLst>
              <a:ext uri="{FF2B5EF4-FFF2-40B4-BE49-F238E27FC236}">
                <a16:creationId xmlns:a16="http://schemas.microsoft.com/office/drawing/2014/main" id="{32E562A5-BFD7-7B29-741D-DFAD8F90BE93}"/>
              </a:ext>
            </a:extLst>
          </p:cNvPr>
          <p:cNvSpPr txBox="1"/>
          <p:nvPr/>
        </p:nvSpPr>
        <p:spPr>
          <a:xfrm>
            <a:off x="171450" y="257175"/>
            <a:ext cx="7571303" cy="584775"/>
          </a:xfrm>
          <a:prstGeom prst="rect">
            <a:avLst/>
          </a:prstGeom>
          <a:noFill/>
        </p:spPr>
        <p:txBody>
          <a:bodyPr wrap="none" rtlCol="0">
            <a:spAutoFit/>
          </a:bodyPr>
          <a:lstStyle/>
          <a:p>
            <a:r>
              <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ビットコインにおけるブロックチェーン</a:t>
            </a:r>
          </a:p>
        </p:txBody>
      </p:sp>
      <p:sp>
        <p:nvSpPr>
          <p:cNvPr id="7" name="テキスト ボックス 6">
            <a:extLst>
              <a:ext uri="{FF2B5EF4-FFF2-40B4-BE49-F238E27FC236}">
                <a16:creationId xmlns:a16="http://schemas.microsoft.com/office/drawing/2014/main" id="{B1A4CD89-21E8-0C4A-39DC-7E5E221632CE}"/>
              </a:ext>
            </a:extLst>
          </p:cNvPr>
          <p:cNvSpPr txBox="1"/>
          <p:nvPr/>
        </p:nvSpPr>
        <p:spPr>
          <a:xfrm>
            <a:off x="226572" y="1069445"/>
            <a:ext cx="3877985"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ブロックチェーンの構造</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cxnSp>
        <p:nvCxnSpPr>
          <p:cNvPr id="9" name="直線コネクタ 8">
            <a:extLst>
              <a:ext uri="{FF2B5EF4-FFF2-40B4-BE49-F238E27FC236}">
                <a16:creationId xmlns:a16="http://schemas.microsoft.com/office/drawing/2014/main" id="{94E8CEC8-1225-FA3F-CB78-EB8F44F4BE45}"/>
              </a:ext>
            </a:extLst>
          </p:cNvPr>
          <p:cNvCxnSpPr/>
          <p:nvPr/>
        </p:nvCxnSpPr>
        <p:spPr>
          <a:xfrm>
            <a:off x="254318" y="841950"/>
            <a:ext cx="11487150" cy="0"/>
          </a:xfrm>
          <a:prstGeom prst="line">
            <a:avLst/>
          </a:prstGeom>
          <a:ln w="60325">
            <a:gradFill flip="none" rotWithShape="1">
              <a:gsLst>
                <a:gs pos="0">
                  <a:schemeClr val="bg1">
                    <a:lumMod val="65000"/>
                  </a:schemeClr>
                </a:gs>
                <a:gs pos="100000">
                  <a:srgbClr val="333F5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0" name="正方形/長方形 79">
            <a:extLst>
              <a:ext uri="{FF2B5EF4-FFF2-40B4-BE49-F238E27FC236}">
                <a16:creationId xmlns:a16="http://schemas.microsoft.com/office/drawing/2014/main" id="{63991373-179D-AEC9-38A0-AAF203E9DEA1}"/>
              </a:ext>
            </a:extLst>
          </p:cNvPr>
          <p:cNvSpPr/>
          <p:nvPr/>
        </p:nvSpPr>
        <p:spPr>
          <a:xfrm>
            <a:off x="1487724" y="2059536"/>
            <a:ext cx="2904814" cy="2452639"/>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四角形: 角を丸くする 83">
            <a:extLst>
              <a:ext uri="{FF2B5EF4-FFF2-40B4-BE49-F238E27FC236}">
                <a16:creationId xmlns:a16="http://schemas.microsoft.com/office/drawing/2014/main" id="{70183026-C815-1F60-62F4-847E106CD7DE}"/>
              </a:ext>
            </a:extLst>
          </p:cNvPr>
          <p:cNvSpPr/>
          <p:nvPr/>
        </p:nvSpPr>
        <p:spPr>
          <a:xfrm rot="16200000">
            <a:off x="3270428" y="3170643"/>
            <a:ext cx="2452638" cy="218871"/>
          </a:xfrm>
          <a:prstGeom prst="roundRect">
            <a:avLst>
              <a:gd name="adj" fmla="val 1666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Hash</a:t>
            </a:r>
            <a:endParaRPr kumimoji="1" lang="ja-JP" altLang="en-US" dirty="0"/>
          </a:p>
        </p:txBody>
      </p:sp>
      <p:sp>
        <p:nvSpPr>
          <p:cNvPr id="99" name="楕円 98">
            <a:extLst>
              <a:ext uri="{FF2B5EF4-FFF2-40B4-BE49-F238E27FC236}">
                <a16:creationId xmlns:a16="http://schemas.microsoft.com/office/drawing/2014/main" id="{EF13EBCC-649B-6164-A79B-2FCF442410D2}"/>
              </a:ext>
            </a:extLst>
          </p:cNvPr>
          <p:cNvSpPr/>
          <p:nvPr/>
        </p:nvSpPr>
        <p:spPr>
          <a:xfrm>
            <a:off x="4421683" y="2700593"/>
            <a:ext cx="180000" cy="180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楕円 99">
            <a:extLst>
              <a:ext uri="{FF2B5EF4-FFF2-40B4-BE49-F238E27FC236}">
                <a16:creationId xmlns:a16="http://schemas.microsoft.com/office/drawing/2014/main" id="{93C1B772-163A-B7DF-AD17-220F2A0D42AA}"/>
              </a:ext>
            </a:extLst>
          </p:cNvPr>
          <p:cNvSpPr/>
          <p:nvPr/>
        </p:nvSpPr>
        <p:spPr>
          <a:xfrm>
            <a:off x="4504523" y="2779900"/>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1" name="グループ化 100">
            <a:extLst>
              <a:ext uri="{FF2B5EF4-FFF2-40B4-BE49-F238E27FC236}">
                <a16:creationId xmlns:a16="http://schemas.microsoft.com/office/drawing/2014/main" id="{29674757-7094-3865-6C24-7AB682006257}"/>
              </a:ext>
            </a:extLst>
          </p:cNvPr>
          <p:cNvGrpSpPr/>
          <p:nvPr/>
        </p:nvGrpSpPr>
        <p:grpSpPr>
          <a:xfrm rot="271850">
            <a:off x="4847314" y="2756258"/>
            <a:ext cx="822370" cy="173727"/>
            <a:chOff x="5460762" y="2742974"/>
            <a:chExt cx="822370" cy="173727"/>
          </a:xfrm>
        </p:grpSpPr>
        <p:sp>
          <p:nvSpPr>
            <p:cNvPr id="102" name="楕円 101">
              <a:extLst>
                <a:ext uri="{FF2B5EF4-FFF2-40B4-BE49-F238E27FC236}">
                  <a16:creationId xmlns:a16="http://schemas.microsoft.com/office/drawing/2014/main" id="{4BC7F6D6-31DB-D703-77DF-B94BD280F240}"/>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楕円 102">
              <a:extLst>
                <a:ext uri="{FF2B5EF4-FFF2-40B4-BE49-F238E27FC236}">
                  <a16:creationId xmlns:a16="http://schemas.microsoft.com/office/drawing/2014/main" id="{194CFE74-21E5-ACD2-29A9-06539CF2C2A4}"/>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2" name="四角形: 角を丸くする 111">
            <a:extLst>
              <a:ext uri="{FF2B5EF4-FFF2-40B4-BE49-F238E27FC236}">
                <a16:creationId xmlns:a16="http://schemas.microsoft.com/office/drawing/2014/main" id="{D1EED29E-C7CD-4E9D-39E1-4BC501CC7EE5}"/>
              </a:ext>
            </a:extLst>
          </p:cNvPr>
          <p:cNvSpPr/>
          <p:nvPr/>
        </p:nvSpPr>
        <p:spPr>
          <a:xfrm>
            <a:off x="942793" y="2589676"/>
            <a:ext cx="825189" cy="601720"/>
          </a:xfrm>
          <a:prstGeom prst="roundRect">
            <a:avLst>
              <a:gd name="adj"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3" name="楕円 112">
            <a:extLst>
              <a:ext uri="{FF2B5EF4-FFF2-40B4-BE49-F238E27FC236}">
                <a16:creationId xmlns:a16="http://schemas.microsoft.com/office/drawing/2014/main" id="{E3FD9C95-2A18-E28F-692C-95A04589FCEC}"/>
              </a:ext>
            </a:extLst>
          </p:cNvPr>
          <p:cNvSpPr/>
          <p:nvPr/>
        </p:nvSpPr>
        <p:spPr>
          <a:xfrm>
            <a:off x="982954" y="2813621"/>
            <a:ext cx="180000" cy="180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4" name="グループ化 113">
            <a:extLst>
              <a:ext uri="{FF2B5EF4-FFF2-40B4-BE49-F238E27FC236}">
                <a16:creationId xmlns:a16="http://schemas.microsoft.com/office/drawing/2014/main" id="{FED2B3F3-EB39-E315-56E3-40EB17EE860C}"/>
              </a:ext>
            </a:extLst>
          </p:cNvPr>
          <p:cNvGrpSpPr/>
          <p:nvPr/>
        </p:nvGrpSpPr>
        <p:grpSpPr>
          <a:xfrm>
            <a:off x="250584" y="2819889"/>
            <a:ext cx="822370" cy="173727"/>
            <a:chOff x="5460762" y="2742974"/>
            <a:chExt cx="822370" cy="173727"/>
          </a:xfrm>
        </p:grpSpPr>
        <p:sp>
          <p:nvSpPr>
            <p:cNvPr id="115" name="楕円 114">
              <a:extLst>
                <a:ext uri="{FF2B5EF4-FFF2-40B4-BE49-F238E27FC236}">
                  <a16:creationId xmlns:a16="http://schemas.microsoft.com/office/drawing/2014/main" id="{A870D319-2968-96D1-D108-CB1C8D60B138}"/>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楕円 115">
              <a:extLst>
                <a:ext uri="{FF2B5EF4-FFF2-40B4-BE49-F238E27FC236}">
                  <a16:creationId xmlns:a16="http://schemas.microsoft.com/office/drawing/2014/main" id="{75778B59-1030-5D35-8C02-B5DD16B89AE6}"/>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3" name="グループ化 122">
            <a:extLst>
              <a:ext uri="{FF2B5EF4-FFF2-40B4-BE49-F238E27FC236}">
                <a16:creationId xmlns:a16="http://schemas.microsoft.com/office/drawing/2014/main" id="{95A1CCF3-D831-30FD-9084-63566F5D78A2}"/>
              </a:ext>
            </a:extLst>
          </p:cNvPr>
          <p:cNvGrpSpPr/>
          <p:nvPr/>
        </p:nvGrpSpPr>
        <p:grpSpPr>
          <a:xfrm>
            <a:off x="-411185" y="2817965"/>
            <a:ext cx="822370" cy="173727"/>
            <a:chOff x="5460762" y="2742974"/>
            <a:chExt cx="822370" cy="173727"/>
          </a:xfrm>
        </p:grpSpPr>
        <p:sp>
          <p:nvSpPr>
            <p:cNvPr id="124" name="楕円 123">
              <a:extLst>
                <a:ext uri="{FF2B5EF4-FFF2-40B4-BE49-F238E27FC236}">
                  <a16:creationId xmlns:a16="http://schemas.microsoft.com/office/drawing/2014/main" id="{DB2833CA-65AD-1442-1264-E0D46FB925C5}"/>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楕円 124">
              <a:extLst>
                <a:ext uri="{FF2B5EF4-FFF2-40B4-BE49-F238E27FC236}">
                  <a16:creationId xmlns:a16="http://schemas.microsoft.com/office/drawing/2014/main" id="{113ABC4D-4708-C752-7C00-4D8679E3C7AA}"/>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a:extLst>
              <a:ext uri="{FF2B5EF4-FFF2-40B4-BE49-F238E27FC236}">
                <a16:creationId xmlns:a16="http://schemas.microsoft.com/office/drawing/2014/main" id="{7A341639-EF7A-5DC4-A671-96803B83403A}"/>
              </a:ext>
            </a:extLst>
          </p:cNvPr>
          <p:cNvSpPr txBox="1"/>
          <p:nvPr/>
        </p:nvSpPr>
        <p:spPr>
          <a:xfrm>
            <a:off x="5964488" y="1720477"/>
            <a:ext cx="5884612" cy="830997"/>
          </a:xfrm>
          <a:prstGeom prst="rect">
            <a:avLst/>
          </a:prstGeom>
          <a:noFill/>
        </p:spPr>
        <p:txBody>
          <a:bodyPr wrap="square" rtlCol="0">
            <a:spAutoFit/>
          </a:bodyPr>
          <a:lstStyle/>
          <a:p>
            <a:pPr marL="538163" indent="-273050"/>
            <a:r>
              <a:rPr kumimoji="1"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・ひとつ前のブロックヘッダを</a:t>
            </a:r>
            <a:r>
              <a:rPr kumimoji="1" lang="ja-JP" altLang="en-US" sz="1600" dirty="0">
                <a:solidFill>
                  <a:schemeClr val="accent4"/>
                </a:solidFill>
                <a:latin typeface="UD デジタル 教科書体 NP-R" panose="02020400000000000000" pitchFamily="18" charset="-128"/>
                <a:ea typeface="UD デジタル 教科書体 NP-R" panose="02020400000000000000" pitchFamily="18" charset="-128"/>
              </a:rPr>
              <a:t>一方向性ハッシュ関数</a:t>
            </a:r>
            <a:r>
              <a:rPr kumimoji="1"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でハッシュ化した値</a:t>
            </a:r>
            <a:endParaRPr kumimoji="1"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538163" indent="-273050"/>
            <a:r>
              <a:rPr kumimoji="1"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・これによりブロックとブロックをつなげることができる。</a:t>
            </a:r>
            <a:endParaRPr kumimoji="1"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3" name="テキスト ボックス 2">
            <a:extLst>
              <a:ext uri="{FF2B5EF4-FFF2-40B4-BE49-F238E27FC236}">
                <a16:creationId xmlns:a16="http://schemas.microsoft.com/office/drawing/2014/main" id="{F106EA12-CA66-B7D9-A5DD-0E7D2098E242}"/>
              </a:ext>
            </a:extLst>
          </p:cNvPr>
          <p:cNvSpPr txBox="1"/>
          <p:nvPr/>
        </p:nvSpPr>
        <p:spPr>
          <a:xfrm>
            <a:off x="5910651" y="1386414"/>
            <a:ext cx="6155521" cy="369332"/>
          </a:xfrm>
          <a:prstGeom prst="rect">
            <a:avLst/>
          </a:prstGeom>
          <a:noFill/>
        </p:spPr>
        <p:txBody>
          <a:bodyPr wrap="square" rtlCol="0">
            <a:spAutoFit/>
          </a:bodyPr>
          <a:lstStyle/>
          <a:p>
            <a:r>
              <a:rPr kumimoji="1" lang="ja-JP" altLang="en-US" b="1"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前ブロックのブロックヘッダのハッシュ値</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6" name="テキスト ボックス 5">
            <a:extLst>
              <a:ext uri="{FF2B5EF4-FFF2-40B4-BE49-F238E27FC236}">
                <a16:creationId xmlns:a16="http://schemas.microsoft.com/office/drawing/2014/main" id="{2AD4B880-3EA9-218E-A14A-0CE7706E1310}"/>
              </a:ext>
            </a:extLst>
          </p:cNvPr>
          <p:cNvSpPr txBox="1"/>
          <p:nvPr/>
        </p:nvSpPr>
        <p:spPr>
          <a:xfrm>
            <a:off x="5964488" y="3052935"/>
            <a:ext cx="6169954" cy="584775"/>
          </a:xfrm>
          <a:prstGeom prst="rect">
            <a:avLst/>
          </a:prstGeom>
          <a:noFill/>
        </p:spPr>
        <p:txBody>
          <a:bodyPr wrap="square" rtlCol="0">
            <a:spAutoFit/>
          </a:bodyPr>
          <a:lstStyle/>
          <a:p>
            <a:pPr marL="538163" indent="-273050"/>
            <a:r>
              <a:rPr kumimoji="1"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・ブロックに含まれるトランザクション</a:t>
            </a:r>
            <a:r>
              <a:rPr kumimoji="1"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(Tx)</a:t>
            </a:r>
            <a:r>
              <a:rPr kumimoji="1"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のハッシュ値</a:t>
            </a:r>
            <a:endParaRPr kumimoji="1"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538163" indent="-273050"/>
            <a:r>
              <a:rPr kumimoji="1"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・マークルツリーを用いたデータ要約が行われている。</a:t>
            </a:r>
            <a:endParaRPr kumimoji="1"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8" name="テキスト ボックス 7">
            <a:extLst>
              <a:ext uri="{FF2B5EF4-FFF2-40B4-BE49-F238E27FC236}">
                <a16:creationId xmlns:a16="http://schemas.microsoft.com/office/drawing/2014/main" id="{D45FC5A7-EB90-E20D-46FC-429331614A03}"/>
              </a:ext>
            </a:extLst>
          </p:cNvPr>
          <p:cNvSpPr txBox="1"/>
          <p:nvPr/>
        </p:nvSpPr>
        <p:spPr>
          <a:xfrm>
            <a:off x="5910651" y="2718872"/>
            <a:ext cx="6155521" cy="369332"/>
          </a:xfrm>
          <a:prstGeom prst="rect">
            <a:avLst/>
          </a:prstGeom>
          <a:noFill/>
        </p:spPr>
        <p:txBody>
          <a:bodyPr wrap="square" rtlCol="0">
            <a:spAutoFit/>
          </a:bodyPr>
          <a:lstStyle/>
          <a:p>
            <a:r>
              <a:rPr kumimoji="1" lang="ja-JP" altLang="en-US" b="1"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ブロック内の</a:t>
            </a:r>
            <a:r>
              <a:rPr kumimoji="1" lang="en-US" altLang="ja-JP" b="1"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Tx</a:t>
            </a:r>
            <a:r>
              <a:rPr kumimoji="1" lang="ja-JP" altLang="en-US" b="1"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に対するルートハッシュ</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13" name="テキスト ボックス 12">
            <a:extLst>
              <a:ext uri="{FF2B5EF4-FFF2-40B4-BE49-F238E27FC236}">
                <a16:creationId xmlns:a16="http://schemas.microsoft.com/office/drawing/2014/main" id="{9115D9A8-F433-045F-05E7-7BBF87B09A21}"/>
              </a:ext>
            </a:extLst>
          </p:cNvPr>
          <p:cNvSpPr txBox="1"/>
          <p:nvPr/>
        </p:nvSpPr>
        <p:spPr>
          <a:xfrm>
            <a:off x="5964488" y="5638351"/>
            <a:ext cx="6169954" cy="584775"/>
          </a:xfrm>
          <a:prstGeom prst="rect">
            <a:avLst/>
          </a:prstGeom>
          <a:noFill/>
        </p:spPr>
        <p:txBody>
          <a:bodyPr wrap="square" rtlCol="0">
            <a:spAutoFit/>
          </a:bodyPr>
          <a:lstStyle/>
          <a:p>
            <a:pPr marL="538163" indent="-273050"/>
            <a:r>
              <a:rPr kumimoji="1"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・各トランザクションは、トランザクション作成者の</a:t>
            </a:r>
            <a:r>
              <a:rPr kumimoji="1" lang="ja-JP" altLang="en-US" sz="1600" dirty="0">
                <a:solidFill>
                  <a:schemeClr val="accent4"/>
                </a:solidFill>
                <a:latin typeface="UD デジタル 教科書体 NP-R" panose="02020400000000000000" pitchFamily="18" charset="-128"/>
                <a:ea typeface="UD デジタル 教科書体 NP-R" panose="02020400000000000000" pitchFamily="18" charset="-128"/>
              </a:rPr>
              <a:t>電子署名</a:t>
            </a:r>
            <a:r>
              <a:rPr kumimoji="1"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によって真正性を担保している。</a:t>
            </a:r>
            <a:endParaRPr kumimoji="1"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14" name="テキスト ボックス 13">
            <a:extLst>
              <a:ext uri="{FF2B5EF4-FFF2-40B4-BE49-F238E27FC236}">
                <a16:creationId xmlns:a16="http://schemas.microsoft.com/office/drawing/2014/main" id="{9B1AA2C2-A164-8587-2B91-0B14F3D50442}"/>
              </a:ext>
            </a:extLst>
          </p:cNvPr>
          <p:cNvSpPr txBox="1"/>
          <p:nvPr/>
        </p:nvSpPr>
        <p:spPr>
          <a:xfrm>
            <a:off x="5910651" y="5304288"/>
            <a:ext cx="6155521" cy="369332"/>
          </a:xfrm>
          <a:prstGeom prst="rect">
            <a:avLst/>
          </a:prstGeom>
          <a:noFill/>
        </p:spPr>
        <p:txBody>
          <a:bodyPr wrap="square" rtlCol="0">
            <a:spAutoFit/>
          </a:bodyPr>
          <a:lstStyle/>
          <a:p>
            <a:r>
              <a:rPr kumimoji="1" lang="ja-JP" altLang="en-US" b="1"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各トランザクション</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16" name="四角形: 角を丸くする 15">
            <a:extLst>
              <a:ext uri="{FF2B5EF4-FFF2-40B4-BE49-F238E27FC236}">
                <a16:creationId xmlns:a16="http://schemas.microsoft.com/office/drawing/2014/main" id="{B3CDBA5B-4DD4-4A28-FE77-F3AFC33E4038}"/>
              </a:ext>
            </a:extLst>
          </p:cNvPr>
          <p:cNvSpPr/>
          <p:nvPr/>
        </p:nvSpPr>
        <p:spPr>
          <a:xfrm>
            <a:off x="6650661" y="3729765"/>
            <a:ext cx="711410" cy="25200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lumMod val="75000"/>
                  </a:schemeClr>
                </a:solidFill>
              </a:rPr>
              <a:t>Tx1</a:t>
            </a:r>
            <a:endParaRPr kumimoji="1" lang="ja-JP" altLang="en-US" sz="1400" dirty="0">
              <a:solidFill>
                <a:schemeClr val="accent1">
                  <a:lumMod val="75000"/>
                </a:schemeClr>
              </a:solidFill>
            </a:endParaRPr>
          </a:p>
        </p:txBody>
      </p:sp>
      <p:sp>
        <p:nvSpPr>
          <p:cNvPr id="17" name="四角形: 角を丸くする 16">
            <a:extLst>
              <a:ext uri="{FF2B5EF4-FFF2-40B4-BE49-F238E27FC236}">
                <a16:creationId xmlns:a16="http://schemas.microsoft.com/office/drawing/2014/main" id="{25C0D490-D11A-9A82-B9ED-453C19D1FA67}"/>
              </a:ext>
            </a:extLst>
          </p:cNvPr>
          <p:cNvSpPr/>
          <p:nvPr/>
        </p:nvSpPr>
        <p:spPr>
          <a:xfrm>
            <a:off x="6650661" y="4070654"/>
            <a:ext cx="711410" cy="25200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lumMod val="75000"/>
                  </a:schemeClr>
                </a:solidFill>
              </a:rPr>
              <a:t>Tx2</a:t>
            </a:r>
            <a:endParaRPr kumimoji="1" lang="ja-JP" altLang="en-US" sz="1400" dirty="0">
              <a:solidFill>
                <a:schemeClr val="accent1">
                  <a:lumMod val="75000"/>
                </a:schemeClr>
              </a:solidFill>
            </a:endParaRPr>
          </a:p>
        </p:txBody>
      </p:sp>
      <p:sp>
        <p:nvSpPr>
          <p:cNvPr id="18" name="四角形: 角を丸くする 17">
            <a:extLst>
              <a:ext uri="{FF2B5EF4-FFF2-40B4-BE49-F238E27FC236}">
                <a16:creationId xmlns:a16="http://schemas.microsoft.com/office/drawing/2014/main" id="{58CE4BF4-42F7-5CF3-3A1B-C670989040A3}"/>
              </a:ext>
            </a:extLst>
          </p:cNvPr>
          <p:cNvSpPr/>
          <p:nvPr/>
        </p:nvSpPr>
        <p:spPr>
          <a:xfrm>
            <a:off x="6650661" y="4416909"/>
            <a:ext cx="711410" cy="25200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lumMod val="75000"/>
                  </a:schemeClr>
                </a:solidFill>
              </a:rPr>
              <a:t>Tx3</a:t>
            </a:r>
            <a:endParaRPr kumimoji="1" lang="ja-JP" altLang="en-US" sz="1400" dirty="0">
              <a:solidFill>
                <a:schemeClr val="accent1">
                  <a:lumMod val="75000"/>
                </a:schemeClr>
              </a:solidFill>
            </a:endParaRPr>
          </a:p>
        </p:txBody>
      </p:sp>
      <p:sp>
        <p:nvSpPr>
          <p:cNvPr id="19" name="四角形: 角を丸くする 18">
            <a:extLst>
              <a:ext uri="{FF2B5EF4-FFF2-40B4-BE49-F238E27FC236}">
                <a16:creationId xmlns:a16="http://schemas.microsoft.com/office/drawing/2014/main" id="{8AE7E5F8-F186-8C65-3A7E-C783E6C0906A}"/>
              </a:ext>
            </a:extLst>
          </p:cNvPr>
          <p:cNvSpPr/>
          <p:nvPr/>
        </p:nvSpPr>
        <p:spPr>
          <a:xfrm>
            <a:off x="6650661" y="4753649"/>
            <a:ext cx="711410" cy="25200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lumMod val="75000"/>
                  </a:schemeClr>
                </a:solidFill>
              </a:rPr>
              <a:t>Tx4</a:t>
            </a:r>
            <a:endParaRPr kumimoji="1" lang="ja-JP" altLang="en-US" sz="1400" dirty="0">
              <a:solidFill>
                <a:schemeClr val="accent1">
                  <a:lumMod val="75000"/>
                </a:schemeClr>
              </a:solidFill>
            </a:endParaRPr>
          </a:p>
        </p:txBody>
      </p:sp>
      <p:sp>
        <p:nvSpPr>
          <p:cNvPr id="22" name="四角形: 角を丸くする 21">
            <a:extLst>
              <a:ext uri="{FF2B5EF4-FFF2-40B4-BE49-F238E27FC236}">
                <a16:creationId xmlns:a16="http://schemas.microsoft.com/office/drawing/2014/main" id="{224BF2BE-EC3A-D642-3ED0-89DCF0DA4F34}"/>
              </a:ext>
            </a:extLst>
          </p:cNvPr>
          <p:cNvSpPr/>
          <p:nvPr/>
        </p:nvSpPr>
        <p:spPr>
          <a:xfrm>
            <a:off x="7702928" y="3729765"/>
            <a:ext cx="711410" cy="25200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lumMod val="75000"/>
                  </a:schemeClr>
                </a:solidFill>
              </a:rPr>
              <a:t>Hash1</a:t>
            </a:r>
            <a:endParaRPr kumimoji="1" lang="ja-JP" altLang="en-US" sz="1400" dirty="0">
              <a:solidFill>
                <a:schemeClr val="accent1">
                  <a:lumMod val="75000"/>
                </a:schemeClr>
              </a:solidFill>
            </a:endParaRPr>
          </a:p>
        </p:txBody>
      </p:sp>
      <p:sp>
        <p:nvSpPr>
          <p:cNvPr id="23" name="四角形: 角を丸くする 22">
            <a:extLst>
              <a:ext uri="{FF2B5EF4-FFF2-40B4-BE49-F238E27FC236}">
                <a16:creationId xmlns:a16="http://schemas.microsoft.com/office/drawing/2014/main" id="{B4F8688B-D89F-6A63-E9DD-2C3150D001EC}"/>
              </a:ext>
            </a:extLst>
          </p:cNvPr>
          <p:cNvSpPr/>
          <p:nvPr/>
        </p:nvSpPr>
        <p:spPr>
          <a:xfrm>
            <a:off x="7702928" y="4070654"/>
            <a:ext cx="711410" cy="25200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lumMod val="75000"/>
                  </a:schemeClr>
                </a:solidFill>
              </a:rPr>
              <a:t>Hash2</a:t>
            </a:r>
            <a:endParaRPr kumimoji="1" lang="ja-JP" altLang="en-US" sz="1400" dirty="0">
              <a:solidFill>
                <a:schemeClr val="accent1">
                  <a:lumMod val="75000"/>
                </a:schemeClr>
              </a:solidFill>
            </a:endParaRPr>
          </a:p>
        </p:txBody>
      </p:sp>
      <p:sp>
        <p:nvSpPr>
          <p:cNvPr id="24" name="四角形: 角を丸くする 23">
            <a:extLst>
              <a:ext uri="{FF2B5EF4-FFF2-40B4-BE49-F238E27FC236}">
                <a16:creationId xmlns:a16="http://schemas.microsoft.com/office/drawing/2014/main" id="{7D380FE5-0241-FB4B-80C8-BDB247F07DA6}"/>
              </a:ext>
            </a:extLst>
          </p:cNvPr>
          <p:cNvSpPr/>
          <p:nvPr/>
        </p:nvSpPr>
        <p:spPr>
          <a:xfrm>
            <a:off x="7702928" y="4416909"/>
            <a:ext cx="711410" cy="25200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lumMod val="75000"/>
                  </a:schemeClr>
                </a:solidFill>
              </a:rPr>
              <a:t>Hash3</a:t>
            </a:r>
            <a:endParaRPr kumimoji="1" lang="ja-JP" altLang="en-US" sz="1400" dirty="0">
              <a:solidFill>
                <a:schemeClr val="accent1">
                  <a:lumMod val="75000"/>
                </a:schemeClr>
              </a:solidFill>
            </a:endParaRPr>
          </a:p>
        </p:txBody>
      </p:sp>
      <p:sp>
        <p:nvSpPr>
          <p:cNvPr id="25" name="四角形: 角を丸くする 24">
            <a:extLst>
              <a:ext uri="{FF2B5EF4-FFF2-40B4-BE49-F238E27FC236}">
                <a16:creationId xmlns:a16="http://schemas.microsoft.com/office/drawing/2014/main" id="{597158D8-A563-0E72-31BA-616264F2A48D}"/>
              </a:ext>
            </a:extLst>
          </p:cNvPr>
          <p:cNvSpPr/>
          <p:nvPr/>
        </p:nvSpPr>
        <p:spPr>
          <a:xfrm>
            <a:off x="7704166" y="4753649"/>
            <a:ext cx="711410" cy="25200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lumMod val="75000"/>
                  </a:schemeClr>
                </a:solidFill>
              </a:rPr>
              <a:t>Hash4</a:t>
            </a:r>
            <a:endParaRPr kumimoji="1" lang="ja-JP" altLang="en-US" sz="1400" dirty="0">
              <a:solidFill>
                <a:schemeClr val="accent1">
                  <a:lumMod val="75000"/>
                </a:schemeClr>
              </a:solidFill>
            </a:endParaRPr>
          </a:p>
        </p:txBody>
      </p:sp>
      <p:cxnSp>
        <p:nvCxnSpPr>
          <p:cNvPr id="28" name="直線コネクタ 27">
            <a:extLst>
              <a:ext uri="{FF2B5EF4-FFF2-40B4-BE49-F238E27FC236}">
                <a16:creationId xmlns:a16="http://schemas.microsoft.com/office/drawing/2014/main" id="{A447E1EA-319E-5B64-F0F0-96334AEB4685}"/>
              </a:ext>
            </a:extLst>
          </p:cNvPr>
          <p:cNvCxnSpPr>
            <a:cxnSpLocks/>
            <a:stCxn id="16" idx="3"/>
            <a:endCxn id="22" idx="1"/>
          </p:cNvCxnSpPr>
          <p:nvPr/>
        </p:nvCxnSpPr>
        <p:spPr>
          <a:xfrm>
            <a:off x="7362071" y="3855765"/>
            <a:ext cx="340857" cy="0"/>
          </a:xfrm>
          <a:prstGeom prst="line">
            <a:avLst/>
          </a:prstGeom>
          <a:ln w="19050">
            <a:solidFill>
              <a:schemeClr val="bg1">
                <a:lumMod val="75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34" name="直線コネクタ 33">
            <a:extLst>
              <a:ext uri="{FF2B5EF4-FFF2-40B4-BE49-F238E27FC236}">
                <a16:creationId xmlns:a16="http://schemas.microsoft.com/office/drawing/2014/main" id="{9DFAFBF1-5050-B1A4-26DE-9855E436CF7A}"/>
              </a:ext>
            </a:extLst>
          </p:cNvPr>
          <p:cNvCxnSpPr>
            <a:cxnSpLocks/>
            <a:stCxn id="17" idx="3"/>
            <a:endCxn id="23" idx="1"/>
          </p:cNvCxnSpPr>
          <p:nvPr/>
        </p:nvCxnSpPr>
        <p:spPr>
          <a:xfrm>
            <a:off x="7362071" y="4196654"/>
            <a:ext cx="340857" cy="0"/>
          </a:xfrm>
          <a:prstGeom prst="line">
            <a:avLst/>
          </a:prstGeom>
          <a:ln w="19050">
            <a:solidFill>
              <a:schemeClr val="bg1">
                <a:lumMod val="75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37" name="直線コネクタ 36">
            <a:extLst>
              <a:ext uri="{FF2B5EF4-FFF2-40B4-BE49-F238E27FC236}">
                <a16:creationId xmlns:a16="http://schemas.microsoft.com/office/drawing/2014/main" id="{0BC52F6E-1E58-FA50-C0B4-F715AE137C90}"/>
              </a:ext>
            </a:extLst>
          </p:cNvPr>
          <p:cNvCxnSpPr>
            <a:cxnSpLocks/>
            <a:stCxn id="18" idx="3"/>
            <a:endCxn id="24" idx="1"/>
          </p:cNvCxnSpPr>
          <p:nvPr/>
        </p:nvCxnSpPr>
        <p:spPr>
          <a:xfrm>
            <a:off x="7362071" y="4542909"/>
            <a:ext cx="340857" cy="0"/>
          </a:xfrm>
          <a:prstGeom prst="line">
            <a:avLst/>
          </a:prstGeom>
          <a:ln w="19050">
            <a:solidFill>
              <a:schemeClr val="bg1">
                <a:lumMod val="75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40" name="直線コネクタ 39">
            <a:extLst>
              <a:ext uri="{FF2B5EF4-FFF2-40B4-BE49-F238E27FC236}">
                <a16:creationId xmlns:a16="http://schemas.microsoft.com/office/drawing/2014/main" id="{CBB5C120-F3BA-6E01-9C7D-9685464DF605}"/>
              </a:ext>
            </a:extLst>
          </p:cNvPr>
          <p:cNvCxnSpPr>
            <a:cxnSpLocks/>
            <a:stCxn id="19" idx="3"/>
            <a:endCxn id="25" idx="1"/>
          </p:cNvCxnSpPr>
          <p:nvPr/>
        </p:nvCxnSpPr>
        <p:spPr>
          <a:xfrm>
            <a:off x="7362071" y="4879649"/>
            <a:ext cx="342095" cy="0"/>
          </a:xfrm>
          <a:prstGeom prst="line">
            <a:avLst/>
          </a:prstGeom>
          <a:ln w="19050">
            <a:solidFill>
              <a:schemeClr val="bg1">
                <a:lumMod val="75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49" name="直線コネクタ 48">
            <a:extLst>
              <a:ext uri="{FF2B5EF4-FFF2-40B4-BE49-F238E27FC236}">
                <a16:creationId xmlns:a16="http://schemas.microsoft.com/office/drawing/2014/main" id="{67B7BAB1-38A3-E636-468C-4AC2BD74936C}"/>
              </a:ext>
            </a:extLst>
          </p:cNvPr>
          <p:cNvCxnSpPr>
            <a:cxnSpLocks/>
            <a:stCxn id="22" idx="3"/>
          </p:cNvCxnSpPr>
          <p:nvPr/>
        </p:nvCxnSpPr>
        <p:spPr>
          <a:xfrm>
            <a:off x="8414338" y="3855765"/>
            <a:ext cx="275637" cy="185020"/>
          </a:xfrm>
          <a:prstGeom prst="line">
            <a:avLst/>
          </a:prstGeom>
          <a:ln w="19050">
            <a:solidFill>
              <a:schemeClr val="bg1">
                <a:lumMod val="75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50" name="四角形: 角を丸くする 49">
            <a:extLst>
              <a:ext uri="{FF2B5EF4-FFF2-40B4-BE49-F238E27FC236}">
                <a16:creationId xmlns:a16="http://schemas.microsoft.com/office/drawing/2014/main" id="{19588C41-0032-D584-1201-C47A64DE1CC1}"/>
              </a:ext>
            </a:extLst>
          </p:cNvPr>
          <p:cNvSpPr/>
          <p:nvPr/>
        </p:nvSpPr>
        <p:spPr>
          <a:xfrm>
            <a:off x="8755195" y="3937910"/>
            <a:ext cx="711410" cy="25200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lumMod val="75000"/>
                  </a:schemeClr>
                </a:solidFill>
              </a:rPr>
              <a:t>Hashα</a:t>
            </a:r>
            <a:endParaRPr kumimoji="1" lang="ja-JP" altLang="en-US" sz="1400" dirty="0">
              <a:solidFill>
                <a:schemeClr val="accent1">
                  <a:lumMod val="75000"/>
                </a:schemeClr>
              </a:solidFill>
            </a:endParaRPr>
          </a:p>
        </p:txBody>
      </p:sp>
      <p:cxnSp>
        <p:nvCxnSpPr>
          <p:cNvPr id="57" name="直線コネクタ 56">
            <a:extLst>
              <a:ext uri="{FF2B5EF4-FFF2-40B4-BE49-F238E27FC236}">
                <a16:creationId xmlns:a16="http://schemas.microsoft.com/office/drawing/2014/main" id="{DA0BDC08-4887-A3DB-7BA8-0216634D1693}"/>
              </a:ext>
            </a:extLst>
          </p:cNvPr>
          <p:cNvCxnSpPr>
            <a:cxnSpLocks/>
          </p:cNvCxnSpPr>
          <p:nvPr/>
        </p:nvCxnSpPr>
        <p:spPr>
          <a:xfrm flipV="1">
            <a:off x="8414338" y="4135040"/>
            <a:ext cx="275637" cy="74626"/>
          </a:xfrm>
          <a:prstGeom prst="line">
            <a:avLst/>
          </a:prstGeom>
          <a:ln w="19050">
            <a:solidFill>
              <a:schemeClr val="bg1">
                <a:lumMod val="75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63" name="四角形: 角を丸くする 62">
            <a:extLst>
              <a:ext uri="{FF2B5EF4-FFF2-40B4-BE49-F238E27FC236}">
                <a16:creationId xmlns:a16="http://schemas.microsoft.com/office/drawing/2014/main" id="{04585856-4B4C-D3A1-7AD0-2B7004030350}"/>
              </a:ext>
            </a:extLst>
          </p:cNvPr>
          <p:cNvSpPr/>
          <p:nvPr/>
        </p:nvSpPr>
        <p:spPr>
          <a:xfrm>
            <a:off x="8755195" y="4619531"/>
            <a:ext cx="711410" cy="25200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lumMod val="75000"/>
                  </a:schemeClr>
                </a:solidFill>
              </a:rPr>
              <a:t>Hashβ</a:t>
            </a:r>
            <a:endParaRPr kumimoji="1" lang="ja-JP" altLang="en-US" sz="1400" dirty="0">
              <a:solidFill>
                <a:schemeClr val="accent1">
                  <a:lumMod val="75000"/>
                </a:schemeClr>
              </a:solidFill>
            </a:endParaRPr>
          </a:p>
        </p:txBody>
      </p:sp>
      <p:cxnSp>
        <p:nvCxnSpPr>
          <p:cNvPr id="64" name="直線コネクタ 63">
            <a:extLst>
              <a:ext uri="{FF2B5EF4-FFF2-40B4-BE49-F238E27FC236}">
                <a16:creationId xmlns:a16="http://schemas.microsoft.com/office/drawing/2014/main" id="{39569E0A-89D3-684A-F991-098842081C4D}"/>
              </a:ext>
            </a:extLst>
          </p:cNvPr>
          <p:cNvCxnSpPr>
            <a:cxnSpLocks/>
          </p:cNvCxnSpPr>
          <p:nvPr/>
        </p:nvCxnSpPr>
        <p:spPr>
          <a:xfrm>
            <a:off x="8414075" y="4523229"/>
            <a:ext cx="275637" cy="185020"/>
          </a:xfrm>
          <a:prstGeom prst="line">
            <a:avLst/>
          </a:prstGeom>
          <a:ln w="19050">
            <a:solidFill>
              <a:schemeClr val="bg1">
                <a:lumMod val="75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65" name="直線コネクタ 64">
            <a:extLst>
              <a:ext uri="{FF2B5EF4-FFF2-40B4-BE49-F238E27FC236}">
                <a16:creationId xmlns:a16="http://schemas.microsoft.com/office/drawing/2014/main" id="{C0B6F74F-FD3F-C1BD-46DB-D8A6C72E78F3}"/>
              </a:ext>
            </a:extLst>
          </p:cNvPr>
          <p:cNvCxnSpPr>
            <a:cxnSpLocks/>
          </p:cNvCxnSpPr>
          <p:nvPr/>
        </p:nvCxnSpPr>
        <p:spPr>
          <a:xfrm flipV="1">
            <a:off x="8414075" y="4802504"/>
            <a:ext cx="275637" cy="74626"/>
          </a:xfrm>
          <a:prstGeom prst="line">
            <a:avLst/>
          </a:prstGeom>
          <a:ln w="19050">
            <a:solidFill>
              <a:schemeClr val="bg1">
                <a:lumMod val="75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66" name="四角形: 角を丸くする 65">
            <a:extLst>
              <a:ext uri="{FF2B5EF4-FFF2-40B4-BE49-F238E27FC236}">
                <a16:creationId xmlns:a16="http://schemas.microsoft.com/office/drawing/2014/main" id="{3D654356-3431-A26C-B801-223FDC33A970}"/>
              </a:ext>
            </a:extLst>
          </p:cNvPr>
          <p:cNvSpPr/>
          <p:nvPr/>
        </p:nvSpPr>
        <p:spPr>
          <a:xfrm>
            <a:off x="9917245" y="4159846"/>
            <a:ext cx="711410" cy="488474"/>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lumMod val="75000"/>
                  </a:schemeClr>
                </a:solidFill>
              </a:rPr>
              <a:t>Root Hash</a:t>
            </a:r>
            <a:endParaRPr kumimoji="1" lang="ja-JP" altLang="en-US" sz="1400" dirty="0">
              <a:solidFill>
                <a:schemeClr val="accent1">
                  <a:lumMod val="75000"/>
                </a:schemeClr>
              </a:solidFill>
            </a:endParaRPr>
          </a:p>
        </p:txBody>
      </p:sp>
      <p:cxnSp>
        <p:nvCxnSpPr>
          <p:cNvPr id="67" name="直線コネクタ 66">
            <a:extLst>
              <a:ext uri="{FF2B5EF4-FFF2-40B4-BE49-F238E27FC236}">
                <a16:creationId xmlns:a16="http://schemas.microsoft.com/office/drawing/2014/main" id="{CE89B359-DC35-38A3-8DEF-7DEF53E76783}"/>
              </a:ext>
            </a:extLst>
          </p:cNvPr>
          <p:cNvCxnSpPr>
            <a:cxnSpLocks/>
          </p:cNvCxnSpPr>
          <p:nvPr/>
        </p:nvCxnSpPr>
        <p:spPr>
          <a:xfrm>
            <a:off x="9531825" y="4205340"/>
            <a:ext cx="275637" cy="185020"/>
          </a:xfrm>
          <a:prstGeom prst="line">
            <a:avLst/>
          </a:prstGeom>
          <a:ln w="19050">
            <a:solidFill>
              <a:schemeClr val="bg1">
                <a:lumMod val="75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68" name="直線コネクタ 67">
            <a:extLst>
              <a:ext uri="{FF2B5EF4-FFF2-40B4-BE49-F238E27FC236}">
                <a16:creationId xmlns:a16="http://schemas.microsoft.com/office/drawing/2014/main" id="{A26ACCAE-DF8F-C642-A582-466E43D52D84}"/>
              </a:ext>
            </a:extLst>
          </p:cNvPr>
          <p:cNvCxnSpPr>
            <a:cxnSpLocks/>
          </p:cNvCxnSpPr>
          <p:nvPr/>
        </p:nvCxnSpPr>
        <p:spPr>
          <a:xfrm flipV="1">
            <a:off x="9531825" y="4484615"/>
            <a:ext cx="275637" cy="74626"/>
          </a:xfrm>
          <a:prstGeom prst="line">
            <a:avLst/>
          </a:prstGeom>
          <a:ln w="19050">
            <a:solidFill>
              <a:schemeClr val="bg1">
                <a:lumMod val="75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81697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四角形: 角を丸くする 51">
            <a:extLst>
              <a:ext uri="{FF2B5EF4-FFF2-40B4-BE49-F238E27FC236}">
                <a16:creationId xmlns:a16="http://schemas.microsoft.com/office/drawing/2014/main" id="{A19D737A-D682-DDE8-DFF7-33AC15FD7D51}"/>
              </a:ext>
            </a:extLst>
          </p:cNvPr>
          <p:cNvSpPr/>
          <p:nvPr/>
        </p:nvSpPr>
        <p:spPr>
          <a:xfrm>
            <a:off x="7859661" y="1596234"/>
            <a:ext cx="3308647" cy="5004591"/>
          </a:xfrm>
          <a:prstGeom prst="roundRect">
            <a:avLst>
              <a:gd name="adj" fmla="val 461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28" name="図 127">
            <a:extLst>
              <a:ext uri="{FF2B5EF4-FFF2-40B4-BE49-F238E27FC236}">
                <a16:creationId xmlns:a16="http://schemas.microsoft.com/office/drawing/2014/main" id="{31DB75E0-C31B-20BB-6368-E75278EFB34C}"/>
              </a:ext>
            </a:extLst>
          </p:cNvPr>
          <p:cNvPicPr>
            <a:picLocks noChangeAspect="1"/>
          </p:cNvPicPr>
          <p:nvPr/>
        </p:nvPicPr>
        <p:blipFill>
          <a:blip r:embed="rId3"/>
          <a:stretch>
            <a:fillRect/>
          </a:stretch>
        </p:blipFill>
        <p:spPr>
          <a:xfrm>
            <a:off x="8048156" y="1801332"/>
            <a:ext cx="2904811" cy="4591019"/>
          </a:xfrm>
          <a:prstGeom prst="rect">
            <a:avLst/>
          </a:prstGeom>
        </p:spPr>
      </p:pic>
      <p:sp>
        <p:nvSpPr>
          <p:cNvPr id="29" name="四角形: 角を丸くする 28">
            <a:extLst>
              <a:ext uri="{FF2B5EF4-FFF2-40B4-BE49-F238E27FC236}">
                <a16:creationId xmlns:a16="http://schemas.microsoft.com/office/drawing/2014/main" id="{3D1694B4-9208-6C82-6F17-DA4935BD5140}"/>
              </a:ext>
            </a:extLst>
          </p:cNvPr>
          <p:cNvSpPr/>
          <p:nvPr/>
        </p:nvSpPr>
        <p:spPr>
          <a:xfrm>
            <a:off x="1340794" y="1596234"/>
            <a:ext cx="3308647" cy="5004591"/>
          </a:xfrm>
          <a:prstGeom prst="roundRect">
            <a:avLst>
              <a:gd name="adj" fmla="val 461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26" name="図 125">
            <a:extLst>
              <a:ext uri="{FF2B5EF4-FFF2-40B4-BE49-F238E27FC236}">
                <a16:creationId xmlns:a16="http://schemas.microsoft.com/office/drawing/2014/main" id="{C7A26B79-6652-FFA4-B818-4DE171CDD2A2}"/>
              </a:ext>
            </a:extLst>
          </p:cNvPr>
          <p:cNvPicPr>
            <a:picLocks noChangeAspect="1"/>
          </p:cNvPicPr>
          <p:nvPr/>
        </p:nvPicPr>
        <p:blipFill>
          <a:blip r:embed="rId3"/>
          <a:stretch>
            <a:fillRect/>
          </a:stretch>
        </p:blipFill>
        <p:spPr>
          <a:xfrm>
            <a:off x="1475452" y="1801333"/>
            <a:ext cx="2904811" cy="4591019"/>
          </a:xfrm>
          <a:prstGeom prst="rect">
            <a:avLst/>
          </a:prstGeom>
        </p:spPr>
      </p:pic>
      <p:sp>
        <p:nvSpPr>
          <p:cNvPr id="5" name="テキスト ボックス 4">
            <a:extLst>
              <a:ext uri="{FF2B5EF4-FFF2-40B4-BE49-F238E27FC236}">
                <a16:creationId xmlns:a16="http://schemas.microsoft.com/office/drawing/2014/main" id="{32E562A5-BFD7-7B29-741D-DFAD8F90BE93}"/>
              </a:ext>
            </a:extLst>
          </p:cNvPr>
          <p:cNvSpPr txBox="1"/>
          <p:nvPr/>
        </p:nvSpPr>
        <p:spPr>
          <a:xfrm>
            <a:off x="171450" y="257175"/>
            <a:ext cx="7571303" cy="584775"/>
          </a:xfrm>
          <a:prstGeom prst="rect">
            <a:avLst/>
          </a:prstGeom>
          <a:noFill/>
        </p:spPr>
        <p:txBody>
          <a:bodyPr wrap="none" rtlCol="0">
            <a:spAutoFit/>
          </a:bodyPr>
          <a:lstStyle/>
          <a:p>
            <a:r>
              <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ビットコインにおけるブロックチェーン</a:t>
            </a:r>
          </a:p>
        </p:txBody>
      </p:sp>
      <p:sp>
        <p:nvSpPr>
          <p:cNvPr id="7" name="テキスト ボックス 6">
            <a:extLst>
              <a:ext uri="{FF2B5EF4-FFF2-40B4-BE49-F238E27FC236}">
                <a16:creationId xmlns:a16="http://schemas.microsoft.com/office/drawing/2014/main" id="{B1A4CD89-21E8-0C4A-39DC-7E5E221632CE}"/>
              </a:ext>
            </a:extLst>
          </p:cNvPr>
          <p:cNvSpPr txBox="1"/>
          <p:nvPr/>
        </p:nvSpPr>
        <p:spPr>
          <a:xfrm>
            <a:off x="226572" y="1069445"/>
            <a:ext cx="3877985"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ブロックチェーンの構造</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cxnSp>
        <p:nvCxnSpPr>
          <p:cNvPr id="9" name="直線コネクタ 8">
            <a:extLst>
              <a:ext uri="{FF2B5EF4-FFF2-40B4-BE49-F238E27FC236}">
                <a16:creationId xmlns:a16="http://schemas.microsoft.com/office/drawing/2014/main" id="{94E8CEC8-1225-FA3F-CB78-EB8F44F4BE45}"/>
              </a:ext>
            </a:extLst>
          </p:cNvPr>
          <p:cNvCxnSpPr/>
          <p:nvPr/>
        </p:nvCxnSpPr>
        <p:spPr>
          <a:xfrm>
            <a:off x="254318" y="841950"/>
            <a:ext cx="11487150" cy="0"/>
          </a:xfrm>
          <a:prstGeom prst="line">
            <a:avLst/>
          </a:prstGeom>
          <a:ln w="60325">
            <a:gradFill flip="none" rotWithShape="1">
              <a:gsLst>
                <a:gs pos="0">
                  <a:schemeClr val="bg1">
                    <a:lumMod val="65000"/>
                  </a:schemeClr>
                </a:gs>
                <a:gs pos="100000">
                  <a:srgbClr val="333F5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0" name="正方形/長方形 79">
            <a:extLst>
              <a:ext uri="{FF2B5EF4-FFF2-40B4-BE49-F238E27FC236}">
                <a16:creationId xmlns:a16="http://schemas.microsoft.com/office/drawing/2014/main" id="{63991373-179D-AEC9-38A0-AAF203E9DEA1}"/>
              </a:ext>
            </a:extLst>
          </p:cNvPr>
          <p:cNvSpPr/>
          <p:nvPr/>
        </p:nvSpPr>
        <p:spPr>
          <a:xfrm>
            <a:off x="1487724" y="2059536"/>
            <a:ext cx="2904814" cy="2452639"/>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四角形: 角を丸くする 83">
            <a:extLst>
              <a:ext uri="{FF2B5EF4-FFF2-40B4-BE49-F238E27FC236}">
                <a16:creationId xmlns:a16="http://schemas.microsoft.com/office/drawing/2014/main" id="{70183026-C815-1F60-62F4-847E106CD7DE}"/>
              </a:ext>
            </a:extLst>
          </p:cNvPr>
          <p:cNvSpPr/>
          <p:nvPr/>
        </p:nvSpPr>
        <p:spPr>
          <a:xfrm rot="16200000">
            <a:off x="3270428" y="3170643"/>
            <a:ext cx="2452638" cy="218871"/>
          </a:xfrm>
          <a:prstGeom prst="roundRect">
            <a:avLst>
              <a:gd name="adj" fmla="val 1666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Hash</a:t>
            </a:r>
            <a:endParaRPr kumimoji="1" lang="ja-JP" altLang="en-US" dirty="0"/>
          </a:p>
        </p:txBody>
      </p:sp>
      <p:grpSp>
        <p:nvGrpSpPr>
          <p:cNvPr id="91" name="グループ化 90">
            <a:extLst>
              <a:ext uri="{FF2B5EF4-FFF2-40B4-BE49-F238E27FC236}">
                <a16:creationId xmlns:a16="http://schemas.microsoft.com/office/drawing/2014/main" id="{9400664F-0F6E-0BFF-0139-37AE4DC3D99F}"/>
              </a:ext>
            </a:extLst>
          </p:cNvPr>
          <p:cNvGrpSpPr/>
          <p:nvPr/>
        </p:nvGrpSpPr>
        <p:grpSpPr>
          <a:xfrm>
            <a:off x="6176635" y="2742974"/>
            <a:ext cx="822370" cy="173727"/>
            <a:chOff x="5460762" y="2742974"/>
            <a:chExt cx="822370" cy="173727"/>
          </a:xfrm>
        </p:grpSpPr>
        <p:sp>
          <p:nvSpPr>
            <p:cNvPr id="92" name="楕円 91">
              <a:extLst>
                <a:ext uri="{FF2B5EF4-FFF2-40B4-BE49-F238E27FC236}">
                  <a16:creationId xmlns:a16="http://schemas.microsoft.com/office/drawing/2014/main" id="{6AC00075-0698-6DD8-0662-DFE3BAEF3667}"/>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楕円 92">
              <a:extLst>
                <a:ext uri="{FF2B5EF4-FFF2-40B4-BE49-F238E27FC236}">
                  <a16:creationId xmlns:a16="http://schemas.microsoft.com/office/drawing/2014/main" id="{55AF174E-EA65-C92F-8BB8-A454521B89EF}"/>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4" name="グループ化 93">
            <a:extLst>
              <a:ext uri="{FF2B5EF4-FFF2-40B4-BE49-F238E27FC236}">
                <a16:creationId xmlns:a16="http://schemas.microsoft.com/office/drawing/2014/main" id="{8C217E30-8650-0926-1D0E-21BBA40B2735}"/>
              </a:ext>
            </a:extLst>
          </p:cNvPr>
          <p:cNvGrpSpPr/>
          <p:nvPr/>
        </p:nvGrpSpPr>
        <p:grpSpPr>
          <a:xfrm>
            <a:off x="5520144" y="2749616"/>
            <a:ext cx="822370" cy="173727"/>
            <a:chOff x="5460762" y="2742974"/>
            <a:chExt cx="822370" cy="173727"/>
          </a:xfrm>
        </p:grpSpPr>
        <p:sp>
          <p:nvSpPr>
            <p:cNvPr id="95" name="楕円 94">
              <a:extLst>
                <a:ext uri="{FF2B5EF4-FFF2-40B4-BE49-F238E27FC236}">
                  <a16:creationId xmlns:a16="http://schemas.microsoft.com/office/drawing/2014/main" id="{392B5D1C-EB6E-CFE9-9E06-869A7F3CA21B}"/>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楕円 95">
              <a:extLst>
                <a:ext uri="{FF2B5EF4-FFF2-40B4-BE49-F238E27FC236}">
                  <a16:creationId xmlns:a16="http://schemas.microsoft.com/office/drawing/2014/main" id="{D39B9D4D-7E91-BE6F-A4E5-8F666D566193}"/>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9" name="楕円 98">
            <a:extLst>
              <a:ext uri="{FF2B5EF4-FFF2-40B4-BE49-F238E27FC236}">
                <a16:creationId xmlns:a16="http://schemas.microsoft.com/office/drawing/2014/main" id="{EF13EBCC-649B-6164-A79B-2FCF442410D2}"/>
              </a:ext>
            </a:extLst>
          </p:cNvPr>
          <p:cNvSpPr/>
          <p:nvPr/>
        </p:nvSpPr>
        <p:spPr>
          <a:xfrm>
            <a:off x="4421683" y="2700593"/>
            <a:ext cx="180000" cy="180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楕円 99">
            <a:extLst>
              <a:ext uri="{FF2B5EF4-FFF2-40B4-BE49-F238E27FC236}">
                <a16:creationId xmlns:a16="http://schemas.microsoft.com/office/drawing/2014/main" id="{93C1B772-163A-B7DF-AD17-220F2A0D42AA}"/>
              </a:ext>
            </a:extLst>
          </p:cNvPr>
          <p:cNvSpPr/>
          <p:nvPr/>
        </p:nvSpPr>
        <p:spPr>
          <a:xfrm>
            <a:off x="4504523" y="2779900"/>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1" name="グループ化 100">
            <a:extLst>
              <a:ext uri="{FF2B5EF4-FFF2-40B4-BE49-F238E27FC236}">
                <a16:creationId xmlns:a16="http://schemas.microsoft.com/office/drawing/2014/main" id="{29674757-7094-3865-6C24-7AB682006257}"/>
              </a:ext>
            </a:extLst>
          </p:cNvPr>
          <p:cNvGrpSpPr/>
          <p:nvPr/>
        </p:nvGrpSpPr>
        <p:grpSpPr>
          <a:xfrm rot="271850">
            <a:off x="4847314" y="2756258"/>
            <a:ext cx="822370" cy="173727"/>
            <a:chOff x="5460762" y="2742974"/>
            <a:chExt cx="822370" cy="173727"/>
          </a:xfrm>
        </p:grpSpPr>
        <p:sp>
          <p:nvSpPr>
            <p:cNvPr id="102" name="楕円 101">
              <a:extLst>
                <a:ext uri="{FF2B5EF4-FFF2-40B4-BE49-F238E27FC236}">
                  <a16:creationId xmlns:a16="http://schemas.microsoft.com/office/drawing/2014/main" id="{4BC7F6D6-31DB-D703-77DF-B94BD280F240}"/>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楕円 102">
              <a:extLst>
                <a:ext uri="{FF2B5EF4-FFF2-40B4-BE49-F238E27FC236}">
                  <a16:creationId xmlns:a16="http://schemas.microsoft.com/office/drawing/2014/main" id="{194CFE74-21E5-ACD2-29A9-06539CF2C2A4}"/>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2" name="四角形: 角を丸くする 111">
            <a:extLst>
              <a:ext uri="{FF2B5EF4-FFF2-40B4-BE49-F238E27FC236}">
                <a16:creationId xmlns:a16="http://schemas.microsoft.com/office/drawing/2014/main" id="{D1EED29E-C7CD-4E9D-39E1-4BC501CC7EE5}"/>
              </a:ext>
            </a:extLst>
          </p:cNvPr>
          <p:cNvSpPr/>
          <p:nvPr/>
        </p:nvSpPr>
        <p:spPr>
          <a:xfrm>
            <a:off x="942793" y="2589676"/>
            <a:ext cx="825189" cy="601720"/>
          </a:xfrm>
          <a:prstGeom prst="roundRect">
            <a:avLst>
              <a:gd name="adj"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3" name="楕円 112">
            <a:extLst>
              <a:ext uri="{FF2B5EF4-FFF2-40B4-BE49-F238E27FC236}">
                <a16:creationId xmlns:a16="http://schemas.microsoft.com/office/drawing/2014/main" id="{E3FD9C95-2A18-E28F-692C-95A04589FCEC}"/>
              </a:ext>
            </a:extLst>
          </p:cNvPr>
          <p:cNvSpPr/>
          <p:nvPr/>
        </p:nvSpPr>
        <p:spPr>
          <a:xfrm>
            <a:off x="982954" y="2813621"/>
            <a:ext cx="180000" cy="180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4" name="グループ化 113">
            <a:extLst>
              <a:ext uri="{FF2B5EF4-FFF2-40B4-BE49-F238E27FC236}">
                <a16:creationId xmlns:a16="http://schemas.microsoft.com/office/drawing/2014/main" id="{FED2B3F3-EB39-E315-56E3-40EB17EE860C}"/>
              </a:ext>
            </a:extLst>
          </p:cNvPr>
          <p:cNvGrpSpPr/>
          <p:nvPr/>
        </p:nvGrpSpPr>
        <p:grpSpPr>
          <a:xfrm>
            <a:off x="250584" y="2819889"/>
            <a:ext cx="822370" cy="173727"/>
            <a:chOff x="5460762" y="2742974"/>
            <a:chExt cx="822370" cy="173727"/>
          </a:xfrm>
        </p:grpSpPr>
        <p:sp>
          <p:nvSpPr>
            <p:cNvPr id="115" name="楕円 114">
              <a:extLst>
                <a:ext uri="{FF2B5EF4-FFF2-40B4-BE49-F238E27FC236}">
                  <a16:creationId xmlns:a16="http://schemas.microsoft.com/office/drawing/2014/main" id="{A870D319-2968-96D1-D108-CB1C8D60B138}"/>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楕円 115">
              <a:extLst>
                <a:ext uri="{FF2B5EF4-FFF2-40B4-BE49-F238E27FC236}">
                  <a16:creationId xmlns:a16="http://schemas.microsoft.com/office/drawing/2014/main" id="{75778B59-1030-5D35-8C02-B5DD16B89AE6}"/>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7" name="四角形: 角を丸くする 116">
            <a:extLst>
              <a:ext uri="{FF2B5EF4-FFF2-40B4-BE49-F238E27FC236}">
                <a16:creationId xmlns:a16="http://schemas.microsoft.com/office/drawing/2014/main" id="{945C9506-A7D9-ED2A-CF31-7D7CB670414A}"/>
              </a:ext>
            </a:extLst>
          </p:cNvPr>
          <p:cNvSpPr/>
          <p:nvPr/>
        </p:nvSpPr>
        <p:spPr>
          <a:xfrm rot="16200000">
            <a:off x="9845085" y="3170644"/>
            <a:ext cx="2452638" cy="218871"/>
          </a:xfrm>
          <a:prstGeom prst="roundRect">
            <a:avLst>
              <a:gd name="adj" fmla="val 1666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Hash</a:t>
            </a:r>
            <a:endParaRPr kumimoji="1" lang="ja-JP" altLang="en-US" dirty="0"/>
          </a:p>
        </p:txBody>
      </p:sp>
      <p:sp>
        <p:nvSpPr>
          <p:cNvPr id="118" name="楕円 117">
            <a:extLst>
              <a:ext uri="{FF2B5EF4-FFF2-40B4-BE49-F238E27FC236}">
                <a16:creationId xmlns:a16="http://schemas.microsoft.com/office/drawing/2014/main" id="{C7030CB6-D3D9-2E88-6798-5E8F214BD1A3}"/>
              </a:ext>
            </a:extLst>
          </p:cNvPr>
          <p:cNvSpPr/>
          <p:nvPr/>
        </p:nvSpPr>
        <p:spPr>
          <a:xfrm>
            <a:off x="10996340" y="2700594"/>
            <a:ext cx="180000" cy="180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楕円 118">
            <a:extLst>
              <a:ext uri="{FF2B5EF4-FFF2-40B4-BE49-F238E27FC236}">
                <a16:creationId xmlns:a16="http://schemas.microsoft.com/office/drawing/2014/main" id="{D3325B7D-B2BC-B4D1-4BC2-DF16AF05A096}"/>
              </a:ext>
            </a:extLst>
          </p:cNvPr>
          <p:cNvSpPr/>
          <p:nvPr/>
        </p:nvSpPr>
        <p:spPr>
          <a:xfrm>
            <a:off x="11079180" y="277990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0" name="グループ化 119">
            <a:extLst>
              <a:ext uri="{FF2B5EF4-FFF2-40B4-BE49-F238E27FC236}">
                <a16:creationId xmlns:a16="http://schemas.microsoft.com/office/drawing/2014/main" id="{E223BC28-1019-91EE-2CDC-F71FB54946DA}"/>
              </a:ext>
            </a:extLst>
          </p:cNvPr>
          <p:cNvGrpSpPr/>
          <p:nvPr/>
        </p:nvGrpSpPr>
        <p:grpSpPr>
          <a:xfrm rot="271850">
            <a:off x="11421971" y="2756259"/>
            <a:ext cx="822370" cy="173727"/>
            <a:chOff x="5460762" y="2742974"/>
            <a:chExt cx="822370" cy="173727"/>
          </a:xfrm>
        </p:grpSpPr>
        <p:sp>
          <p:nvSpPr>
            <p:cNvPr id="121" name="楕円 120">
              <a:extLst>
                <a:ext uri="{FF2B5EF4-FFF2-40B4-BE49-F238E27FC236}">
                  <a16:creationId xmlns:a16="http://schemas.microsoft.com/office/drawing/2014/main" id="{BA4A6CB8-BDFB-7EB3-8ED0-5909C484E199}"/>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楕円 121">
              <a:extLst>
                <a:ext uri="{FF2B5EF4-FFF2-40B4-BE49-F238E27FC236}">
                  <a16:creationId xmlns:a16="http://schemas.microsoft.com/office/drawing/2014/main" id="{7C80B340-506F-3C50-8D18-C48155F4D1EC}"/>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3" name="グループ化 122">
            <a:extLst>
              <a:ext uri="{FF2B5EF4-FFF2-40B4-BE49-F238E27FC236}">
                <a16:creationId xmlns:a16="http://schemas.microsoft.com/office/drawing/2014/main" id="{95A1CCF3-D831-30FD-9084-63566F5D78A2}"/>
              </a:ext>
            </a:extLst>
          </p:cNvPr>
          <p:cNvGrpSpPr/>
          <p:nvPr/>
        </p:nvGrpSpPr>
        <p:grpSpPr>
          <a:xfrm>
            <a:off x="-411185" y="2817965"/>
            <a:ext cx="822370" cy="173727"/>
            <a:chOff x="5460762" y="2742974"/>
            <a:chExt cx="822370" cy="173727"/>
          </a:xfrm>
        </p:grpSpPr>
        <p:sp>
          <p:nvSpPr>
            <p:cNvPr id="124" name="楕円 123">
              <a:extLst>
                <a:ext uri="{FF2B5EF4-FFF2-40B4-BE49-F238E27FC236}">
                  <a16:creationId xmlns:a16="http://schemas.microsoft.com/office/drawing/2014/main" id="{DB2833CA-65AD-1442-1264-E0D46FB925C5}"/>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楕円 124">
              <a:extLst>
                <a:ext uri="{FF2B5EF4-FFF2-40B4-BE49-F238E27FC236}">
                  <a16:creationId xmlns:a16="http://schemas.microsoft.com/office/drawing/2014/main" id="{113ABC4D-4708-C752-7C00-4D8679E3C7AA}"/>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正方形/長方形 2">
            <a:extLst>
              <a:ext uri="{FF2B5EF4-FFF2-40B4-BE49-F238E27FC236}">
                <a16:creationId xmlns:a16="http://schemas.microsoft.com/office/drawing/2014/main" id="{E3083FB4-B195-A01F-2D14-EB629E5562BC}"/>
              </a:ext>
            </a:extLst>
          </p:cNvPr>
          <p:cNvSpPr/>
          <p:nvPr/>
        </p:nvSpPr>
        <p:spPr>
          <a:xfrm>
            <a:off x="8048156" y="2060109"/>
            <a:ext cx="2901280" cy="2452639"/>
          </a:xfrm>
          <a:prstGeom prst="rect">
            <a:avLst/>
          </a:prstGeom>
          <a:noFill/>
          <a:ln w="2857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四角形: 角を丸くする 60">
            <a:extLst>
              <a:ext uri="{FF2B5EF4-FFF2-40B4-BE49-F238E27FC236}">
                <a16:creationId xmlns:a16="http://schemas.microsoft.com/office/drawing/2014/main" id="{D8FF1E07-2E39-A776-49D0-F7EB82A7BE1B}"/>
              </a:ext>
            </a:extLst>
          </p:cNvPr>
          <p:cNvSpPr/>
          <p:nvPr/>
        </p:nvSpPr>
        <p:spPr>
          <a:xfrm>
            <a:off x="7520298" y="2512761"/>
            <a:ext cx="825189" cy="601720"/>
          </a:xfrm>
          <a:prstGeom prst="roundRect">
            <a:avLst>
              <a:gd name="adj" fmla="val 1666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楕円 85">
            <a:extLst>
              <a:ext uri="{FF2B5EF4-FFF2-40B4-BE49-F238E27FC236}">
                <a16:creationId xmlns:a16="http://schemas.microsoft.com/office/drawing/2014/main" id="{13664865-EB16-D1E0-A8BB-BF274BA77DC1}"/>
              </a:ext>
            </a:extLst>
          </p:cNvPr>
          <p:cNvSpPr/>
          <p:nvPr/>
        </p:nvSpPr>
        <p:spPr>
          <a:xfrm>
            <a:off x="7560459" y="2736706"/>
            <a:ext cx="180000" cy="180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9" name="グループ化 88">
            <a:extLst>
              <a:ext uri="{FF2B5EF4-FFF2-40B4-BE49-F238E27FC236}">
                <a16:creationId xmlns:a16="http://schemas.microsoft.com/office/drawing/2014/main" id="{7F21E212-1D0D-1E52-81D4-EFA227B763E9}"/>
              </a:ext>
            </a:extLst>
          </p:cNvPr>
          <p:cNvGrpSpPr/>
          <p:nvPr/>
        </p:nvGrpSpPr>
        <p:grpSpPr>
          <a:xfrm>
            <a:off x="6828089" y="2742974"/>
            <a:ext cx="822370" cy="173727"/>
            <a:chOff x="5460762" y="2742974"/>
            <a:chExt cx="822370" cy="173727"/>
          </a:xfrm>
        </p:grpSpPr>
        <p:sp>
          <p:nvSpPr>
            <p:cNvPr id="87" name="楕円 86">
              <a:extLst>
                <a:ext uri="{FF2B5EF4-FFF2-40B4-BE49-F238E27FC236}">
                  <a16:creationId xmlns:a16="http://schemas.microsoft.com/office/drawing/2014/main" id="{2AE2E530-508D-3E76-C67C-89BB5240301B}"/>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楕円 87">
              <a:extLst>
                <a:ext uri="{FF2B5EF4-FFF2-40B4-BE49-F238E27FC236}">
                  <a16:creationId xmlns:a16="http://schemas.microsoft.com/office/drawing/2014/main" id="{8EAF1717-C470-D0B3-F30B-20AEECF6D1E7}"/>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7106975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四角形: 角を丸くする 51">
            <a:extLst>
              <a:ext uri="{FF2B5EF4-FFF2-40B4-BE49-F238E27FC236}">
                <a16:creationId xmlns:a16="http://schemas.microsoft.com/office/drawing/2014/main" id="{A19D737A-D682-DDE8-DFF7-33AC15FD7D51}"/>
              </a:ext>
            </a:extLst>
          </p:cNvPr>
          <p:cNvSpPr/>
          <p:nvPr/>
        </p:nvSpPr>
        <p:spPr>
          <a:xfrm>
            <a:off x="7859661" y="1596234"/>
            <a:ext cx="3308647" cy="5004591"/>
          </a:xfrm>
          <a:prstGeom prst="roundRect">
            <a:avLst>
              <a:gd name="adj" fmla="val 461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28" name="図 127">
            <a:extLst>
              <a:ext uri="{FF2B5EF4-FFF2-40B4-BE49-F238E27FC236}">
                <a16:creationId xmlns:a16="http://schemas.microsoft.com/office/drawing/2014/main" id="{31DB75E0-C31B-20BB-6368-E75278EFB34C}"/>
              </a:ext>
            </a:extLst>
          </p:cNvPr>
          <p:cNvPicPr>
            <a:picLocks noChangeAspect="1"/>
          </p:cNvPicPr>
          <p:nvPr/>
        </p:nvPicPr>
        <p:blipFill>
          <a:blip r:embed="rId3"/>
          <a:stretch>
            <a:fillRect/>
          </a:stretch>
        </p:blipFill>
        <p:spPr>
          <a:xfrm>
            <a:off x="8048156" y="1801332"/>
            <a:ext cx="2904811" cy="4591019"/>
          </a:xfrm>
          <a:prstGeom prst="rect">
            <a:avLst/>
          </a:prstGeom>
        </p:spPr>
      </p:pic>
      <p:sp>
        <p:nvSpPr>
          <p:cNvPr id="29" name="四角形: 角を丸くする 28">
            <a:extLst>
              <a:ext uri="{FF2B5EF4-FFF2-40B4-BE49-F238E27FC236}">
                <a16:creationId xmlns:a16="http://schemas.microsoft.com/office/drawing/2014/main" id="{3D1694B4-9208-6C82-6F17-DA4935BD5140}"/>
              </a:ext>
            </a:extLst>
          </p:cNvPr>
          <p:cNvSpPr/>
          <p:nvPr/>
        </p:nvSpPr>
        <p:spPr>
          <a:xfrm>
            <a:off x="1340794" y="1596234"/>
            <a:ext cx="3308647" cy="5004591"/>
          </a:xfrm>
          <a:prstGeom prst="roundRect">
            <a:avLst>
              <a:gd name="adj" fmla="val 461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26" name="図 125">
            <a:extLst>
              <a:ext uri="{FF2B5EF4-FFF2-40B4-BE49-F238E27FC236}">
                <a16:creationId xmlns:a16="http://schemas.microsoft.com/office/drawing/2014/main" id="{C7A26B79-6652-FFA4-B818-4DE171CDD2A2}"/>
              </a:ext>
            </a:extLst>
          </p:cNvPr>
          <p:cNvPicPr>
            <a:picLocks noChangeAspect="1"/>
          </p:cNvPicPr>
          <p:nvPr/>
        </p:nvPicPr>
        <p:blipFill>
          <a:blip r:embed="rId3"/>
          <a:stretch>
            <a:fillRect/>
          </a:stretch>
        </p:blipFill>
        <p:spPr>
          <a:xfrm>
            <a:off x="1475452" y="1801333"/>
            <a:ext cx="2904811" cy="4591019"/>
          </a:xfrm>
          <a:prstGeom prst="rect">
            <a:avLst/>
          </a:prstGeom>
        </p:spPr>
      </p:pic>
      <p:sp>
        <p:nvSpPr>
          <p:cNvPr id="5" name="テキスト ボックス 4">
            <a:extLst>
              <a:ext uri="{FF2B5EF4-FFF2-40B4-BE49-F238E27FC236}">
                <a16:creationId xmlns:a16="http://schemas.microsoft.com/office/drawing/2014/main" id="{32E562A5-BFD7-7B29-741D-DFAD8F90BE93}"/>
              </a:ext>
            </a:extLst>
          </p:cNvPr>
          <p:cNvSpPr txBox="1"/>
          <p:nvPr/>
        </p:nvSpPr>
        <p:spPr>
          <a:xfrm>
            <a:off x="171450" y="257175"/>
            <a:ext cx="7571303" cy="584775"/>
          </a:xfrm>
          <a:prstGeom prst="rect">
            <a:avLst/>
          </a:prstGeom>
          <a:noFill/>
        </p:spPr>
        <p:txBody>
          <a:bodyPr wrap="none" rtlCol="0">
            <a:spAutoFit/>
          </a:bodyPr>
          <a:lstStyle/>
          <a:p>
            <a:r>
              <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ビットコインにおけるブロックチェーン</a:t>
            </a:r>
          </a:p>
        </p:txBody>
      </p:sp>
      <p:sp>
        <p:nvSpPr>
          <p:cNvPr id="7" name="テキスト ボックス 6">
            <a:extLst>
              <a:ext uri="{FF2B5EF4-FFF2-40B4-BE49-F238E27FC236}">
                <a16:creationId xmlns:a16="http://schemas.microsoft.com/office/drawing/2014/main" id="{B1A4CD89-21E8-0C4A-39DC-7E5E221632CE}"/>
              </a:ext>
            </a:extLst>
          </p:cNvPr>
          <p:cNvSpPr txBox="1"/>
          <p:nvPr/>
        </p:nvSpPr>
        <p:spPr>
          <a:xfrm>
            <a:off x="226572" y="1069445"/>
            <a:ext cx="7939994"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ブロックチェーンの構造 </a:t>
            </a:r>
            <a:r>
              <a:rPr kumimoji="1"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改ざんしようとしたケース</a:t>
            </a:r>
            <a:r>
              <a:rPr kumimoji="1"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cxnSp>
        <p:nvCxnSpPr>
          <p:cNvPr id="9" name="直線コネクタ 8">
            <a:extLst>
              <a:ext uri="{FF2B5EF4-FFF2-40B4-BE49-F238E27FC236}">
                <a16:creationId xmlns:a16="http://schemas.microsoft.com/office/drawing/2014/main" id="{94E8CEC8-1225-FA3F-CB78-EB8F44F4BE45}"/>
              </a:ext>
            </a:extLst>
          </p:cNvPr>
          <p:cNvCxnSpPr/>
          <p:nvPr/>
        </p:nvCxnSpPr>
        <p:spPr>
          <a:xfrm>
            <a:off x="254318" y="841950"/>
            <a:ext cx="11487150" cy="0"/>
          </a:xfrm>
          <a:prstGeom prst="line">
            <a:avLst/>
          </a:prstGeom>
          <a:ln w="60325">
            <a:gradFill flip="none" rotWithShape="1">
              <a:gsLst>
                <a:gs pos="0">
                  <a:schemeClr val="bg1">
                    <a:lumMod val="65000"/>
                  </a:schemeClr>
                </a:gs>
                <a:gs pos="100000">
                  <a:srgbClr val="333F50"/>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C8FDE2FC-68ED-B4D9-701D-92A9EFAF8652}"/>
              </a:ext>
            </a:extLst>
          </p:cNvPr>
          <p:cNvCxnSpPr>
            <a:cxnSpLocks/>
          </p:cNvCxnSpPr>
          <p:nvPr/>
        </p:nvCxnSpPr>
        <p:spPr>
          <a:xfrm flipV="1">
            <a:off x="3105150" y="3512321"/>
            <a:ext cx="424260" cy="2052627"/>
          </a:xfrm>
          <a:prstGeom prst="straightConnector1">
            <a:avLst/>
          </a:prstGeom>
          <a:ln w="19050">
            <a:solidFill>
              <a:srgbClr val="FF0000"/>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80" name="正方形/長方形 79">
            <a:extLst>
              <a:ext uri="{FF2B5EF4-FFF2-40B4-BE49-F238E27FC236}">
                <a16:creationId xmlns:a16="http://schemas.microsoft.com/office/drawing/2014/main" id="{63991373-179D-AEC9-38A0-AAF203E9DEA1}"/>
              </a:ext>
            </a:extLst>
          </p:cNvPr>
          <p:cNvSpPr/>
          <p:nvPr/>
        </p:nvSpPr>
        <p:spPr>
          <a:xfrm>
            <a:off x="1487724" y="2059536"/>
            <a:ext cx="2904814" cy="2452639"/>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7" name="グループ化 26">
            <a:extLst>
              <a:ext uri="{FF2B5EF4-FFF2-40B4-BE49-F238E27FC236}">
                <a16:creationId xmlns:a16="http://schemas.microsoft.com/office/drawing/2014/main" id="{DDD8CF77-0FAE-40E6-0BEF-E95DB3EB15F1}"/>
              </a:ext>
            </a:extLst>
          </p:cNvPr>
          <p:cNvGrpSpPr/>
          <p:nvPr/>
        </p:nvGrpSpPr>
        <p:grpSpPr>
          <a:xfrm rot="20796387">
            <a:off x="5294351" y="4117933"/>
            <a:ext cx="231146" cy="2452638"/>
            <a:chOff x="4370537" y="2053761"/>
            <a:chExt cx="231146" cy="2452638"/>
          </a:xfrm>
        </p:grpSpPr>
        <p:sp>
          <p:nvSpPr>
            <p:cNvPr id="84" name="四角形: 角を丸くする 83">
              <a:extLst>
                <a:ext uri="{FF2B5EF4-FFF2-40B4-BE49-F238E27FC236}">
                  <a16:creationId xmlns:a16="http://schemas.microsoft.com/office/drawing/2014/main" id="{70183026-C815-1F60-62F4-847E106CD7DE}"/>
                </a:ext>
              </a:extLst>
            </p:cNvPr>
            <p:cNvSpPr/>
            <p:nvPr/>
          </p:nvSpPr>
          <p:spPr>
            <a:xfrm rot="16200000">
              <a:off x="3253654" y="3170644"/>
              <a:ext cx="2452638" cy="218871"/>
            </a:xfrm>
            <a:prstGeom prst="roundRect">
              <a:avLst>
                <a:gd name="adj" fmla="val 1666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Hash</a:t>
              </a:r>
              <a:endParaRPr kumimoji="1" lang="ja-JP" altLang="en-US" dirty="0"/>
            </a:p>
          </p:txBody>
        </p:sp>
        <p:sp>
          <p:nvSpPr>
            <p:cNvPr id="99" name="楕円 98">
              <a:extLst>
                <a:ext uri="{FF2B5EF4-FFF2-40B4-BE49-F238E27FC236}">
                  <a16:creationId xmlns:a16="http://schemas.microsoft.com/office/drawing/2014/main" id="{EF13EBCC-649B-6164-A79B-2FCF442410D2}"/>
                </a:ext>
              </a:extLst>
            </p:cNvPr>
            <p:cNvSpPr/>
            <p:nvPr/>
          </p:nvSpPr>
          <p:spPr>
            <a:xfrm>
              <a:off x="4421683" y="2700593"/>
              <a:ext cx="180000" cy="180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4" name="テキスト ボックス 103">
            <a:extLst>
              <a:ext uri="{FF2B5EF4-FFF2-40B4-BE49-F238E27FC236}">
                <a16:creationId xmlns:a16="http://schemas.microsoft.com/office/drawing/2014/main" id="{0DC542AD-8F7D-9FF0-2254-A0BC99A2E5D5}"/>
              </a:ext>
            </a:extLst>
          </p:cNvPr>
          <p:cNvSpPr txBox="1"/>
          <p:nvPr/>
        </p:nvSpPr>
        <p:spPr>
          <a:xfrm>
            <a:off x="3574669" y="3433430"/>
            <a:ext cx="973019" cy="338554"/>
          </a:xfrm>
          <a:prstGeom prst="rect">
            <a:avLst/>
          </a:prstGeom>
          <a:noFill/>
        </p:spPr>
        <p:txBody>
          <a:bodyPr wrap="square" rtlCol="0">
            <a:spAutoFit/>
          </a:bodyPr>
          <a:lstStyle/>
          <a:p>
            <a:r>
              <a:rPr kumimoji="1" lang="ja-JP" altLang="en-US" sz="1600" b="1" dirty="0">
                <a:solidFill>
                  <a:srgbClr val="FF0000"/>
                </a:solidFill>
                <a:latin typeface="UD デジタル 教科書体 NP-R" panose="02020400000000000000" pitchFamily="18" charset="-128"/>
                <a:ea typeface="UD デジタル 教科書体 NP-R" panose="02020400000000000000" pitchFamily="18" charset="-128"/>
              </a:rPr>
              <a:t>変化</a:t>
            </a:r>
          </a:p>
        </p:txBody>
      </p:sp>
      <p:sp>
        <p:nvSpPr>
          <p:cNvPr id="112" name="四角形: 角を丸くする 111">
            <a:extLst>
              <a:ext uri="{FF2B5EF4-FFF2-40B4-BE49-F238E27FC236}">
                <a16:creationId xmlns:a16="http://schemas.microsoft.com/office/drawing/2014/main" id="{D1EED29E-C7CD-4E9D-39E1-4BC501CC7EE5}"/>
              </a:ext>
            </a:extLst>
          </p:cNvPr>
          <p:cNvSpPr/>
          <p:nvPr/>
        </p:nvSpPr>
        <p:spPr>
          <a:xfrm>
            <a:off x="942793" y="2589676"/>
            <a:ext cx="825189" cy="601720"/>
          </a:xfrm>
          <a:prstGeom prst="roundRect">
            <a:avLst>
              <a:gd name="adj"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3" name="楕円 112">
            <a:extLst>
              <a:ext uri="{FF2B5EF4-FFF2-40B4-BE49-F238E27FC236}">
                <a16:creationId xmlns:a16="http://schemas.microsoft.com/office/drawing/2014/main" id="{E3FD9C95-2A18-E28F-692C-95A04589FCEC}"/>
              </a:ext>
            </a:extLst>
          </p:cNvPr>
          <p:cNvSpPr/>
          <p:nvPr/>
        </p:nvSpPr>
        <p:spPr>
          <a:xfrm>
            <a:off x="982954" y="2813621"/>
            <a:ext cx="180000" cy="180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4" name="グループ化 113">
            <a:extLst>
              <a:ext uri="{FF2B5EF4-FFF2-40B4-BE49-F238E27FC236}">
                <a16:creationId xmlns:a16="http://schemas.microsoft.com/office/drawing/2014/main" id="{FED2B3F3-EB39-E315-56E3-40EB17EE860C}"/>
              </a:ext>
            </a:extLst>
          </p:cNvPr>
          <p:cNvGrpSpPr/>
          <p:nvPr/>
        </p:nvGrpSpPr>
        <p:grpSpPr>
          <a:xfrm>
            <a:off x="250584" y="2819889"/>
            <a:ext cx="822370" cy="173727"/>
            <a:chOff x="5460762" y="2742974"/>
            <a:chExt cx="822370" cy="173727"/>
          </a:xfrm>
        </p:grpSpPr>
        <p:sp>
          <p:nvSpPr>
            <p:cNvPr id="115" name="楕円 114">
              <a:extLst>
                <a:ext uri="{FF2B5EF4-FFF2-40B4-BE49-F238E27FC236}">
                  <a16:creationId xmlns:a16="http://schemas.microsoft.com/office/drawing/2014/main" id="{A870D319-2968-96D1-D108-CB1C8D60B138}"/>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楕円 115">
              <a:extLst>
                <a:ext uri="{FF2B5EF4-FFF2-40B4-BE49-F238E27FC236}">
                  <a16:creationId xmlns:a16="http://schemas.microsoft.com/office/drawing/2014/main" id="{75778B59-1030-5D35-8C02-B5DD16B89AE6}"/>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3" name="グループ化 122">
            <a:extLst>
              <a:ext uri="{FF2B5EF4-FFF2-40B4-BE49-F238E27FC236}">
                <a16:creationId xmlns:a16="http://schemas.microsoft.com/office/drawing/2014/main" id="{95A1CCF3-D831-30FD-9084-63566F5D78A2}"/>
              </a:ext>
            </a:extLst>
          </p:cNvPr>
          <p:cNvGrpSpPr/>
          <p:nvPr/>
        </p:nvGrpSpPr>
        <p:grpSpPr>
          <a:xfrm>
            <a:off x="-411185" y="2817965"/>
            <a:ext cx="822370" cy="173727"/>
            <a:chOff x="5460762" y="2742974"/>
            <a:chExt cx="822370" cy="173727"/>
          </a:xfrm>
        </p:grpSpPr>
        <p:sp>
          <p:nvSpPr>
            <p:cNvPr id="124" name="楕円 123">
              <a:extLst>
                <a:ext uri="{FF2B5EF4-FFF2-40B4-BE49-F238E27FC236}">
                  <a16:creationId xmlns:a16="http://schemas.microsoft.com/office/drawing/2014/main" id="{DB2833CA-65AD-1442-1264-E0D46FB925C5}"/>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楕円 124">
              <a:extLst>
                <a:ext uri="{FF2B5EF4-FFF2-40B4-BE49-F238E27FC236}">
                  <a16:creationId xmlns:a16="http://schemas.microsoft.com/office/drawing/2014/main" id="{113ABC4D-4708-C752-7C00-4D8679E3C7AA}"/>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正方形/長方形 2">
            <a:extLst>
              <a:ext uri="{FF2B5EF4-FFF2-40B4-BE49-F238E27FC236}">
                <a16:creationId xmlns:a16="http://schemas.microsoft.com/office/drawing/2014/main" id="{E3083FB4-B195-A01F-2D14-EB629E5562BC}"/>
              </a:ext>
            </a:extLst>
          </p:cNvPr>
          <p:cNvSpPr/>
          <p:nvPr/>
        </p:nvSpPr>
        <p:spPr>
          <a:xfrm>
            <a:off x="8048156" y="2060109"/>
            <a:ext cx="2901280" cy="2452639"/>
          </a:xfrm>
          <a:prstGeom prst="rect">
            <a:avLst/>
          </a:prstGeom>
          <a:noFill/>
          <a:ln w="2857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四角形: 角を丸くする 60">
            <a:extLst>
              <a:ext uri="{FF2B5EF4-FFF2-40B4-BE49-F238E27FC236}">
                <a16:creationId xmlns:a16="http://schemas.microsoft.com/office/drawing/2014/main" id="{D8FF1E07-2E39-A776-49D0-F7EB82A7BE1B}"/>
              </a:ext>
            </a:extLst>
          </p:cNvPr>
          <p:cNvSpPr/>
          <p:nvPr/>
        </p:nvSpPr>
        <p:spPr>
          <a:xfrm>
            <a:off x="7520298" y="2512761"/>
            <a:ext cx="825189" cy="601720"/>
          </a:xfrm>
          <a:prstGeom prst="roundRect">
            <a:avLst>
              <a:gd name="adj" fmla="val 1666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楕円 85">
            <a:extLst>
              <a:ext uri="{FF2B5EF4-FFF2-40B4-BE49-F238E27FC236}">
                <a16:creationId xmlns:a16="http://schemas.microsoft.com/office/drawing/2014/main" id="{13664865-EB16-D1E0-A8BB-BF274BA77DC1}"/>
              </a:ext>
            </a:extLst>
          </p:cNvPr>
          <p:cNvSpPr/>
          <p:nvPr/>
        </p:nvSpPr>
        <p:spPr>
          <a:xfrm>
            <a:off x="7560459" y="2736706"/>
            <a:ext cx="180000" cy="180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A1F49AB7-2C7B-CEEC-A6F8-B5BE2F739FCE}"/>
              </a:ext>
            </a:extLst>
          </p:cNvPr>
          <p:cNvSpPr txBox="1"/>
          <p:nvPr/>
        </p:nvSpPr>
        <p:spPr>
          <a:xfrm>
            <a:off x="1706751" y="5460662"/>
            <a:ext cx="582471" cy="461665"/>
          </a:xfrm>
          <a:prstGeom prst="rect">
            <a:avLst/>
          </a:prstGeom>
          <a:noFill/>
        </p:spPr>
        <p:txBody>
          <a:bodyPr wrap="square" rtlCol="0">
            <a:spAutoFit/>
          </a:bodyPr>
          <a:lstStyle/>
          <a:p>
            <a:r>
              <a:rPr kumimoji="1" lang="ja-JP" altLang="en-US" sz="2400" dirty="0">
                <a:solidFill>
                  <a:schemeClr val="bg1"/>
                </a:solidFill>
              </a:rPr>
              <a:t>👿</a:t>
            </a:r>
          </a:p>
        </p:txBody>
      </p:sp>
      <p:sp>
        <p:nvSpPr>
          <p:cNvPr id="4" name="テキスト ボックス 3">
            <a:extLst>
              <a:ext uri="{FF2B5EF4-FFF2-40B4-BE49-F238E27FC236}">
                <a16:creationId xmlns:a16="http://schemas.microsoft.com/office/drawing/2014/main" id="{24374465-4BEE-A952-37E7-92F8E12AFC74}"/>
              </a:ext>
            </a:extLst>
          </p:cNvPr>
          <p:cNvSpPr txBox="1"/>
          <p:nvPr/>
        </p:nvSpPr>
        <p:spPr>
          <a:xfrm>
            <a:off x="2436529" y="5564948"/>
            <a:ext cx="973019" cy="338554"/>
          </a:xfrm>
          <a:prstGeom prst="rect">
            <a:avLst/>
          </a:prstGeom>
          <a:noFill/>
        </p:spPr>
        <p:txBody>
          <a:bodyPr wrap="square" rtlCol="0">
            <a:spAutoFit/>
          </a:bodyPr>
          <a:lstStyle/>
          <a:p>
            <a:r>
              <a:rPr kumimoji="1" lang="en-US" altLang="ja-JP" sz="1600" b="1" dirty="0">
                <a:solidFill>
                  <a:srgbClr val="FF0000"/>
                </a:solidFill>
                <a:latin typeface="UD デジタル 教科書体 NP-R" panose="02020400000000000000" pitchFamily="18" charset="-128"/>
                <a:ea typeface="UD デジタル 教科書体 NP-R" panose="02020400000000000000" pitchFamily="18" charset="-128"/>
              </a:rPr>
              <a:t>Tx Z</a:t>
            </a:r>
            <a:endParaRPr kumimoji="1" lang="ja-JP" altLang="en-US" sz="1600" b="1" dirty="0">
              <a:solidFill>
                <a:srgbClr val="FF0000"/>
              </a:solidFill>
              <a:latin typeface="UD デジタル 教科書体 NP-R" panose="02020400000000000000" pitchFamily="18" charset="-128"/>
              <a:ea typeface="UD デジタル 教科書体 NP-R" panose="02020400000000000000" pitchFamily="18" charset="-128"/>
            </a:endParaRPr>
          </a:p>
        </p:txBody>
      </p:sp>
      <p:grpSp>
        <p:nvGrpSpPr>
          <p:cNvPr id="91" name="グループ化 90">
            <a:extLst>
              <a:ext uri="{FF2B5EF4-FFF2-40B4-BE49-F238E27FC236}">
                <a16:creationId xmlns:a16="http://schemas.microsoft.com/office/drawing/2014/main" id="{9400664F-0F6E-0BFF-0139-37AE4DC3D99F}"/>
              </a:ext>
            </a:extLst>
          </p:cNvPr>
          <p:cNvGrpSpPr/>
          <p:nvPr/>
        </p:nvGrpSpPr>
        <p:grpSpPr>
          <a:xfrm rot="19880283">
            <a:off x="6309910" y="3235747"/>
            <a:ext cx="822370" cy="173727"/>
            <a:chOff x="5460762" y="2742974"/>
            <a:chExt cx="822370" cy="173727"/>
          </a:xfrm>
        </p:grpSpPr>
        <p:sp>
          <p:nvSpPr>
            <p:cNvPr id="92" name="楕円 91">
              <a:extLst>
                <a:ext uri="{FF2B5EF4-FFF2-40B4-BE49-F238E27FC236}">
                  <a16:creationId xmlns:a16="http://schemas.microsoft.com/office/drawing/2014/main" id="{6AC00075-0698-6DD8-0662-DFE3BAEF3667}"/>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楕円 92">
              <a:extLst>
                <a:ext uri="{FF2B5EF4-FFF2-40B4-BE49-F238E27FC236}">
                  <a16:creationId xmlns:a16="http://schemas.microsoft.com/office/drawing/2014/main" id="{55AF174E-EA65-C92F-8BB8-A454521B89EF}"/>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 name="グループ化 25">
            <a:extLst>
              <a:ext uri="{FF2B5EF4-FFF2-40B4-BE49-F238E27FC236}">
                <a16:creationId xmlns:a16="http://schemas.microsoft.com/office/drawing/2014/main" id="{64336E2F-806F-2C30-D798-C92628204536}"/>
              </a:ext>
            </a:extLst>
          </p:cNvPr>
          <p:cNvGrpSpPr/>
          <p:nvPr/>
        </p:nvGrpSpPr>
        <p:grpSpPr>
          <a:xfrm rot="20238315">
            <a:off x="5077343" y="3816827"/>
            <a:ext cx="1708772" cy="649247"/>
            <a:chOff x="4850646" y="3556455"/>
            <a:chExt cx="1708772" cy="649247"/>
          </a:xfrm>
        </p:grpSpPr>
        <p:grpSp>
          <p:nvGrpSpPr>
            <p:cNvPr id="94" name="グループ化 93">
              <a:extLst>
                <a:ext uri="{FF2B5EF4-FFF2-40B4-BE49-F238E27FC236}">
                  <a16:creationId xmlns:a16="http://schemas.microsoft.com/office/drawing/2014/main" id="{8C217E30-8650-0926-1D0E-21BBA40B2735}"/>
                </a:ext>
              </a:extLst>
            </p:cNvPr>
            <p:cNvGrpSpPr/>
            <p:nvPr/>
          </p:nvGrpSpPr>
          <p:grpSpPr>
            <a:xfrm rot="19880283">
              <a:off x="5737048" y="3556455"/>
              <a:ext cx="822370" cy="173727"/>
              <a:chOff x="5460762" y="2742974"/>
              <a:chExt cx="822370" cy="173727"/>
            </a:xfrm>
          </p:grpSpPr>
          <p:sp>
            <p:nvSpPr>
              <p:cNvPr id="95" name="楕円 94">
                <a:extLst>
                  <a:ext uri="{FF2B5EF4-FFF2-40B4-BE49-F238E27FC236}">
                    <a16:creationId xmlns:a16="http://schemas.microsoft.com/office/drawing/2014/main" id="{392B5D1C-EB6E-CFE9-9E06-869A7F3CA21B}"/>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楕円 95">
                <a:extLst>
                  <a:ext uri="{FF2B5EF4-FFF2-40B4-BE49-F238E27FC236}">
                    <a16:creationId xmlns:a16="http://schemas.microsoft.com/office/drawing/2014/main" id="{D39B9D4D-7E91-BE6F-A4E5-8F666D566193}"/>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0" name="楕円 99">
              <a:extLst>
                <a:ext uri="{FF2B5EF4-FFF2-40B4-BE49-F238E27FC236}">
                  <a16:creationId xmlns:a16="http://schemas.microsoft.com/office/drawing/2014/main" id="{93C1B772-163A-B7DF-AD17-220F2A0D42AA}"/>
                </a:ext>
              </a:extLst>
            </p:cNvPr>
            <p:cNvSpPr/>
            <p:nvPr/>
          </p:nvSpPr>
          <p:spPr>
            <a:xfrm rot="19880283">
              <a:off x="4850646" y="4159983"/>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1" name="グループ化 100">
              <a:extLst>
                <a:ext uri="{FF2B5EF4-FFF2-40B4-BE49-F238E27FC236}">
                  <a16:creationId xmlns:a16="http://schemas.microsoft.com/office/drawing/2014/main" id="{29674757-7094-3865-6C24-7AB682006257}"/>
                </a:ext>
              </a:extLst>
            </p:cNvPr>
            <p:cNvGrpSpPr/>
            <p:nvPr/>
          </p:nvGrpSpPr>
          <p:grpSpPr>
            <a:xfrm rot="20152133">
              <a:off x="5149849" y="3885000"/>
              <a:ext cx="822370" cy="173727"/>
              <a:chOff x="5460762" y="2742974"/>
              <a:chExt cx="822370" cy="173727"/>
            </a:xfrm>
          </p:grpSpPr>
          <p:sp>
            <p:nvSpPr>
              <p:cNvPr id="102" name="楕円 101">
                <a:extLst>
                  <a:ext uri="{FF2B5EF4-FFF2-40B4-BE49-F238E27FC236}">
                    <a16:creationId xmlns:a16="http://schemas.microsoft.com/office/drawing/2014/main" id="{4BC7F6D6-31DB-D703-77DF-B94BD280F240}"/>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楕円 102">
                <a:extLst>
                  <a:ext uri="{FF2B5EF4-FFF2-40B4-BE49-F238E27FC236}">
                    <a16:creationId xmlns:a16="http://schemas.microsoft.com/office/drawing/2014/main" id="{194CFE74-21E5-ACD2-29A9-06539CF2C2A4}"/>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89" name="グループ化 88">
            <a:extLst>
              <a:ext uri="{FF2B5EF4-FFF2-40B4-BE49-F238E27FC236}">
                <a16:creationId xmlns:a16="http://schemas.microsoft.com/office/drawing/2014/main" id="{7F21E212-1D0D-1E52-81D4-EFA227B763E9}"/>
              </a:ext>
            </a:extLst>
          </p:cNvPr>
          <p:cNvGrpSpPr/>
          <p:nvPr/>
        </p:nvGrpSpPr>
        <p:grpSpPr>
          <a:xfrm rot="19880283">
            <a:off x="6881538" y="2923283"/>
            <a:ext cx="822370" cy="173727"/>
            <a:chOff x="5460762" y="2742974"/>
            <a:chExt cx="822370" cy="173727"/>
          </a:xfrm>
        </p:grpSpPr>
        <p:sp>
          <p:nvSpPr>
            <p:cNvPr id="87" name="楕円 86">
              <a:extLst>
                <a:ext uri="{FF2B5EF4-FFF2-40B4-BE49-F238E27FC236}">
                  <a16:creationId xmlns:a16="http://schemas.microsoft.com/office/drawing/2014/main" id="{2AE2E530-508D-3E76-C67C-89BB5240301B}"/>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楕円 87">
              <a:extLst>
                <a:ext uri="{FF2B5EF4-FFF2-40B4-BE49-F238E27FC236}">
                  <a16:creationId xmlns:a16="http://schemas.microsoft.com/office/drawing/2014/main" id="{8EAF1717-C470-D0B3-F30B-20AEECF6D1E7}"/>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2" name="四角形: 角を丸くする 31">
            <a:extLst>
              <a:ext uri="{FF2B5EF4-FFF2-40B4-BE49-F238E27FC236}">
                <a16:creationId xmlns:a16="http://schemas.microsoft.com/office/drawing/2014/main" id="{0ACF392F-5228-ED48-569C-2AA88A71E485}"/>
              </a:ext>
            </a:extLst>
          </p:cNvPr>
          <p:cNvSpPr/>
          <p:nvPr/>
        </p:nvSpPr>
        <p:spPr>
          <a:xfrm rot="16200000">
            <a:off x="3271039" y="3170643"/>
            <a:ext cx="2452638" cy="218871"/>
          </a:xfrm>
          <a:prstGeom prst="roundRect">
            <a:avLst>
              <a:gd name="adj" fmla="val 1666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New Hash</a:t>
            </a:r>
            <a:endParaRPr kumimoji="1" lang="ja-JP" altLang="en-US" dirty="0"/>
          </a:p>
        </p:txBody>
      </p:sp>
      <p:sp>
        <p:nvSpPr>
          <p:cNvPr id="33" name="テキスト ボックス 32">
            <a:extLst>
              <a:ext uri="{FF2B5EF4-FFF2-40B4-BE49-F238E27FC236}">
                <a16:creationId xmlns:a16="http://schemas.microsoft.com/office/drawing/2014/main" id="{DF5CB63C-74F9-9EAD-D234-87F2A99ACBBE}"/>
              </a:ext>
            </a:extLst>
          </p:cNvPr>
          <p:cNvSpPr txBox="1"/>
          <p:nvPr/>
        </p:nvSpPr>
        <p:spPr>
          <a:xfrm>
            <a:off x="9805644" y="2841846"/>
            <a:ext cx="1273535" cy="338554"/>
          </a:xfrm>
          <a:prstGeom prst="rect">
            <a:avLst/>
          </a:prstGeom>
          <a:noFill/>
        </p:spPr>
        <p:txBody>
          <a:bodyPr wrap="square" rtlCol="0">
            <a:spAutoFit/>
          </a:bodyPr>
          <a:lstStyle/>
          <a:p>
            <a:r>
              <a:rPr kumimoji="1" lang="ja-JP" altLang="en-US" sz="1600" b="1" dirty="0">
                <a:solidFill>
                  <a:schemeClr val="accent1"/>
                </a:solidFill>
                <a:latin typeface="UD デジタル 教科書体 NP-R" panose="02020400000000000000" pitchFamily="18" charset="-128"/>
                <a:ea typeface="UD デジタル 教科書体 NP-R" panose="02020400000000000000" pitchFamily="18" charset="-128"/>
              </a:rPr>
              <a:t>→変化</a:t>
            </a:r>
          </a:p>
        </p:txBody>
      </p:sp>
      <p:grpSp>
        <p:nvGrpSpPr>
          <p:cNvPr id="34" name="グループ化 33">
            <a:extLst>
              <a:ext uri="{FF2B5EF4-FFF2-40B4-BE49-F238E27FC236}">
                <a16:creationId xmlns:a16="http://schemas.microsoft.com/office/drawing/2014/main" id="{B1942354-A21B-57E0-2DDB-688507D520AD}"/>
              </a:ext>
            </a:extLst>
          </p:cNvPr>
          <p:cNvGrpSpPr/>
          <p:nvPr/>
        </p:nvGrpSpPr>
        <p:grpSpPr>
          <a:xfrm rot="20796387">
            <a:off x="11574670" y="4117934"/>
            <a:ext cx="231146" cy="2452638"/>
            <a:chOff x="4370537" y="2053761"/>
            <a:chExt cx="231146" cy="2452638"/>
          </a:xfrm>
          <a:solidFill>
            <a:schemeClr val="accent6">
              <a:lumMod val="75000"/>
            </a:schemeClr>
          </a:solidFill>
        </p:grpSpPr>
        <p:sp>
          <p:nvSpPr>
            <p:cNvPr id="35" name="四角形: 角を丸くする 34">
              <a:extLst>
                <a:ext uri="{FF2B5EF4-FFF2-40B4-BE49-F238E27FC236}">
                  <a16:creationId xmlns:a16="http://schemas.microsoft.com/office/drawing/2014/main" id="{A84F65BE-F60C-A22B-1CA7-914B70ADEDBF}"/>
                </a:ext>
              </a:extLst>
            </p:cNvPr>
            <p:cNvSpPr/>
            <p:nvPr/>
          </p:nvSpPr>
          <p:spPr>
            <a:xfrm rot="16200000">
              <a:off x="3253654" y="3170644"/>
              <a:ext cx="2452638" cy="218871"/>
            </a:xfrm>
            <a:prstGeom prst="roundRect">
              <a:avLst>
                <a:gd name="adj"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Hash</a:t>
              </a:r>
              <a:endParaRPr kumimoji="1" lang="ja-JP" altLang="en-US" dirty="0"/>
            </a:p>
          </p:txBody>
        </p:sp>
        <p:sp>
          <p:nvSpPr>
            <p:cNvPr id="36" name="楕円 35">
              <a:extLst>
                <a:ext uri="{FF2B5EF4-FFF2-40B4-BE49-F238E27FC236}">
                  <a16:creationId xmlns:a16="http://schemas.microsoft.com/office/drawing/2014/main" id="{AA7E48B5-1CAD-F51C-BCEA-81C13B814812}"/>
                </a:ext>
              </a:extLst>
            </p:cNvPr>
            <p:cNvSpPr/>
            <p:nvPr/>
          </p:nvSpPr>
          <p:spPr>
            <a:xfrm>
              <a:off x="4421683" y="2700593"/>
              <a:ext cx="180000" cy="1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a:extLst>
              <a:ext uri="{FF2B5EF4-FFF2-40B4-BE49-F238E27FC236}">
                <a16:creationId xmlns:a16="http://schemas.microsoft.com/office/drawing/2014/main" id="{3A2FBD2F-92DA-65DF-C895-640135EB845B}"/>
              </a:ext>
            </a:extLst>
          </p:cNvPr>
          <p:cNvGrpSpPr/>
          <p:nvPr/>
        </p:nvGrpSpPr>
        <p:grpSpPr>
          <a:xfrm rot="20238315">
            <a:off x="11357662" y="3816828"/>
            <a:ext cx="1708772" cy="649247"/>
            <a:chOff x="4850646" y="3556455"/>
            <a:chExt cx="1708772" cy="649247"/>
          </a:xfrm>
        </p:grpSpPr>
        <p:grpSp>
          <p:nvGrpSpPr>
            <p:cNvPr id="38" name="グループ化 37">
              <a:extLst>
                <a:ext uri="{FF2B5EF4-FFF2-40B4-BE49-F238E27FC236}">
                  <a16:creationId xmlns:a16="http://schemas.microsoft.com/office/drawing/2014/main" id="{D8BA3FA7-7F4B-9FA9-2F52-EA2CB4184093}"/>
                </a:ext>
              </a:extLst>
            </p:cNvPr>
            <p:cNvGrpSpPr/>
            <p:nvPr/>
          </p:nvGrpSpPr>
          <p:grpSpPr>
            <a:xfrm rot="19880283">
              <a:off x="5737048" y="3556455"/>
              <a:ext cx="822370" cy="173727"/>
              <a:chOff x="5460762" y="2742974"/>
              <a:chExt cx="822370" cy="173727"/>
            </a:xfrm>
          </p:grpSpPr>
          <p:sp>
            <p:nvSpPr>
              <p:cNvPr id="43" name="楕円 42">
                <a:extLst>
                  <a:ext uri="{FF2B5EF4-FFF2-40B4-BE49-F238E27FC236}">
                    <a16:creationId xmlns:a16="http://schemas.microsoft.com/office/drawing/2014/main" id="{56D0EA83-3169-F9FC-D113-18A272A5D702}"/>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BD0062F5-F5E6-E8F8-DC08-623D519538CC}"/>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9" name="楕円 38">
              <a:extLst>
                <a:ext uri="{FF2B5EF4-FFF2-40B4-BE49-F238E27FC236}">
                  <a16:creationId xmlns:a16="http://schemas.microsoft.com/office/drawing/2014/main" id="{D6FB93E4-7E12-1CE5-438C-13F221D00049}"/>
                </a:ext>
              </a:extLst>
            </p:cNvPr>
            <p:cNvSpPr/>
            <p:nvPr/>
          </p:nvSpPr>
          <p:spPr>
            <a:xfrm rot="19880283">
              <a:off x="4850646" y="4159983"/>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a:extLst>
                <a:ext uri="{FF2B5EF4-FFF2-40B4-BE49-F238E27FC236}">
                  <a16:creationId xmlns:a16="http://schemas.microsoft.com/office/drawing/2014/main" id="{A63A4D63-61EC-A645-3FC4-C73A5C2DF0F9}"/>
                </a:ext>
              </a:extLst>
            </p:cNvPr>
            <p:cNvGrpSpPr/>
            <p:nvPr/>
          </p:nvGrpSpPr>
          <p:grpSpPr>
            <a:xfrm rot="20152133">
              <a:off x="5149849" y="3885000"/>
              <a:ext cx="822370" cy="173727"/>
              <a:chOff x="5460762" y="2742974"/>
              <a:chExt cx="822370" cy="173727"/>
            </a:xfrm>
          </p:grpSpPr>
          <p:sp>
            <p:nvSpPr>
              <p:cNvPr id="41" name="楕円 40">
                <a:extLst>
                  <a:ext uri="{FF2B5EF4-FFF2-40B4-BE49-F238E27FC236}">
                    <a16:creationId xmlns:a16="http://schemas.microsoft.com/office/drawing/2014/main" id="{4D38CB4F-147F-ED55-2902-D04327CFB7D3}"/>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1FB2F9C2-8E5F-8D23-E5BD-978B776085E9}"/>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5" name="四角形: 角を丸くする 44">
            <a:extLst>
              <a:ext uri="{FF2B5EF4-FFF2-40B4-BE49-F238E27FC236}">
                <a16:creationId xmlns:a16="http://schemas.microsoft.com/office/drawing/2014/main" id="{A444E0F4-5294-9427-E68E-55C760E48631}"/>
              </a:ext>
            </a:extLst>
          </p:cNvPr>
          <p:cNvSpPr/>
          <p:nvPr/>
        </p:nvSpPr>
        <p:spPr>
          <a:xfrm rot="16200000">
            <a:off x="9809200" y="3167355"/>
            <a:ext cx="2452638" cy="218871"/>
          </a:xfrm>
          <a:prstGeom prst="roundRect">
            <a:avLst>
              <a:gd name="adj" fmla="val 16667"/>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New Hash</a:t>
            </a:r>
            <a:endParaRPr kumimoji="1" lang="ja-JP" altLang="en-US" dirty="0"/>
          </a:p>
        </p:txBody>
      </p:sp>
    </p:spTree>
    <p:extLst>
      <p:ext uri="{BB962C8B-B14F-4D97-AF65-F5344CB8AC3E}">
        <p14:creationId xmlns:p14="http://schemas.microsoft.com/office/powerpoint/2010/main" val="12843548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四角形: 角を丸くする 29">
            <a:extLst>
              <a:ext uri="{FF2B5EF4-FFF2-40B4-BE49-F238E27FC236}">
                <a16:creationId xmlns:a16="http://schemas.microsoft.com/office/drawing/2014/main" id="{DD4E5A81-BC19-36BE-DA66-51D86EE71064}"/>
              </a:ext>
            </a:extLst>
          </p:cNvPr>
          <p:cNvSpPr/>
          <p:nvPr/>
        </p:nvSpPr>
        <p:spPr>
          <a:xfrm>
            <a:off x="618346" y="2302580"/>
            <a:ext cx="2952000" cy="1773904"/>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ブロックチェーンの特徴</a:t>
            </a: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3877985"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ブロックチェーンの特徴</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32" name="テキスト ボックス 31">
            <a:extLst>
              <a:ext uri="{FF2B5EF4-FFF2-40B4-BE49-F238E27FC236}">
                <a16:creationId xmlns:a16="http://schemas.microsoft.com/office/drawing/2014/main" id="{BA1EFDC9-85E0-7423-3289-39CCC6DE5339}"/>
              </a:ext>
            </a:extLst>
          </p:cNvPr>
          <p:cNvSpPr txBox="1"/>
          <p:nvPr/>
        </p:nvSpPr>
        <p:spPr>
          <a:xfrm>
            <a:off x="587843" y="2512360"/>
            <a:ext cx="2982503"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耐改竄性</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36" name="グラフィックス 35" descr="悪魔の顔 (塗りつぶし) 単色塗りつぶし">
            <a:extLst>
              <a:ext uri="{FF2B5EF4-FFF2-40B4-BE49-F238E27FC236}">
                <a16:creationId xmlns:a16="http://schemas.microsoft.com/office/drawing/2014/main" id="{3FAB2C82-341C-D8C3-27BA-87007CAF86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626537" y="2932942"/>
            <a:ext cx="914400" cy="914400"/>
          </a:xfrm>
          <a:prstGeom prst="rect">
            <a:avLst/>
          </a:prstGeom>
        </p:spPr>
      </p:pic>
      <p:sp>
        <p:nvSpPr>
          <p:cNvPr id="3" name="乗算記号 2">
            <a:extLst>
              <a:ext uri="{FF2B5EF4-FFF2-40B4-BE49-F238E27FC236}">
                <a16:creationId xmlns:a16="http://schemas.microsoft.com/office/drawing/2014/main" id="{78E8594A-0194-D7E6-5D5C-51A38BB3DF48}"/>
              </a:ext>
            </a:extLst>
          </p:cNvPr>
          <p:cNvSpPr/>
          <p:nvPr/>
        </p:nvSpPr>
        <p:spPr>
          <a:xfrm>
            <a:off x="1262309" y="2546538"/>
            <a:ext cx="1642856" cy="1634928"/>
          </a:xfrm>
          <a:prstGeom prst="mathMultiply">
            <a:avLst>
              <a:gd name="adj1" fmla="val 887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EB47F89-E6F2-3769-FD20-F780D2F37CC2}"/>
              </a:ext>
            </a:extLst>
          </p:cNvPr>
          <p:cNvSpPr txBox="1"/>
          <p:nvPr/>
        </p:nvSpPr>
        <p:spPr>
          <a:xfrm>
            <a:off x="490107" y="1523853"/>
            <a:ext cx="6962931" cy="646331"/>
          </a:xfrm>
          <a:prstGeom prst="rect">
            <a:avLst/>
          </a:prstGeom>
          <a:noFill/>
        </p:spPr>
        <p:txBody>
          <a:bodyPr wrap="square" rtlCol="0">
            <a:spAutoFit/>
          </a:bodyPr>
          <a:lstStyle/>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・強みとして挙げられる特徴が、逆に注意する点になる場合もある。</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25" name="四角形: 角を丸くする 24">
            <a:extLst>
              <a:ext uri="{FF2B5EF4-FFF2-40B4-BE49-F238E27FC236}">
                <a16:creationId xmlns:a16="http://schemas.microsoft.com/office/drawing/2014/main" id="{060CCA1F-7CEB-21EC-388A-5B067D981E86}"/>
              </a:ext>
            </a:extLst>
          </p:cNvPr>
          <p:cNvSpPr/>
          <p:nvPr/>
        </p:nvSpPr>
        <p:spPr>
          <a:xfrm>
            <a:off x="618346" y="4687817"/>
            <a:ext cx="2952000" cy="812347"/>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524C3B5C-FCD8-4BFF-1B59-2FBBE059587A}"/>
              </a:ext>
            </a:extLst>
          </p:cNvPr>
          <p:cNvSpPr txBox="1"/>
          <p:nvPr/>
        </p:nvSpPr>
        <p:spPr>
          <a:xfrm>
            <a:off x="598630" y="4923609"/>
            <a:ext cx="2982503"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高い透明性</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13" name="四角形: 角を丸くする 12">
            <a:extLst>
              <a:ext uri="{FF2B5EF4-FFF2-40B4-BE49-F238E27FC236}">
                <a16:creationId xmlns:a16="http://schemas.microsoft.com/office/drawing/2014/main" id="{FFEC2F41-C16B-D536-530A-8CD3C2FD66F4}"/>
              </a:ext>
            </a:extLst>
          </p:cNvPr>
          <p:cNvSpPr/>
          <p:nvPr/>
        </p:nvSpPr>
        <p:spPr>
          <a:xfrm>
            <a:off x="4355248" y="4687817"/>
            <a:ext cx="2952000" cy="812347"/>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AE159B7-FA40-66B0-5622-05BE43516106}"/>
              </a:ext>
            </a:extLst>
          </p:cNvPr>
          <p:cNvSpPr txBox="1"/>
          <p:nvPr/>
        </p:nvSpPr>
        <p:spPr>
          <a:xfrm>
            <a:off x="4335531" y="4792278"/>
            <a:ext cx="2951999" cy="707886"/>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機微な情報の扱いに</a:t>
            </a:r>
            <a:endParaRPr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注意が必要</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16" name="四角形: 角を丸くする 15">
            <a:extLst>
              <a:ext uri="{FF2B5EF4-FFF2-40B4-BE49-F238E27FC236}">
                <a16:creationId xmlns:a16="http://schemas.microsoft.com/office/drawing/2014/main" id="{6C0BBA23-4E93-112C-01CE-A7308C2378F0}"/>
              </a:ext>
            </a:extLst>
          </p:cNvPr>
          <p:cNvSpPr/>
          <p:nvPr/>
        </p:nvSpPr>
        <p:spPr>
          <a:xfrm>
            <a:off x="4374626" y="2302580"/>
            <a:ext cx="2952000" cy="1773904"/>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2A3ABED8-364C-B87C-676F-312B17F1243F}"/>
              </a:ext>
            </a:extLst>
          </p:cNvPr>
          <p:cNvSpPr txBox="1"/>
          <p:nvPr/>
        </p:nvSpPr>
        <p:spPr>
          <a:xfrm>
            <a:off x="4344123" y="2502530"/>
            <a:ext cx="2982503"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記録は書換え</a:t>
            </a:r>
            <a:r>
              <a:rPr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削除不可</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18" name="グラフィックス 17" descr="羽ペン 単色塗りつぶし">
            <a:extLst>
              <a:ext uri="{FF2B5EF4-FFF2-40B4-BE49-F238E27FC236}">
                <a16:creationId xmlns:a16="http://schemas.microsoft.com/office/drawing/2014/main" id="{EF36E97B-56B7-F97D-B1AF-89C3D13740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50639" y="2902640"/>
            <a:ext cx="914400" cy="914400"/>
          </a:xfrm>
          <a:prstGeom prst="rect">
            <a:avLst/>
          </a:prstGeom>
        </p:spPr>
      </p:pic>
      <p:sp>
        <p:nvSpPr>
          <p:cNvPr id="21" name="矢印: 右 20">
            <a:extLst>
              <a:ext uri="{FF2B5EF4-FFF2-40B4-BE49-F238E27FC236}">
                <a16:creationId xmlns:a16="http://schemas.microsoft.com/office/drawing/2014/main" id="{ADF895AB-BE09-67DF-475A-6219EC43ECA5}"/>
              </a:ext>
            </a:extLst>
          </p:cNvPr>
          <p:cNvSpPr/>
          <p:nvPr/>
        </p:nvSpPr>
        <p:spPr>
          <a:xfrm>
            <a:off x="3772000" y="2950668"/>
            <a:ext cx="413657" cy="528842"/>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矢印: 右 33">
            <a:extLst>
              <a:ext uri="{FF2B5EF4-FFF2-40B4-BE49-F238E27FC236}">
                <a16:creationId xmlns:a16="http://schemas.microsoft.com/office/drawing/2014/main" id="{554301D6-D8A6-1553-250B-6B7E1208E28A}"/>
              </a:ext>
            </a:extLst>
          </p:cNvPr>
          <p:cNvSpPr/>
          <p:nvPr/>
        </p:nvSpPr>
        <p:spPr>
          <a:xfrm>
            <a:off x="3772000" y="4796649"/>
            <a:ext cx="413657" cy="528842"/>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グラフィックス 34" descr="消しゴム 単色塗りつぶし">
            <a:extLst>
              <a:ext uri="{FF2B5EF4-FFF2-40B4-BE49-F238E27FC236}">
                <a16:creationId xmlns:a16="http://schemas.microsoft.com/office/drawing/2014/main" id="{2E762F1A-37C6-31B6-0F91-481FAC46953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895542" y="2922665"/>
            <a:ext cx="914400" cy="914400"/>
          </a:xfrm>
          <a:prstGeom prst="rect">
            <a:avLst/>
          </a:prstGeom>
        </p:spPr>
      </p:pic>
      <p:sp>
        <p:nvSpPr>
          <p:cNvPr id="37" name="乗算記号 36">
            <a:extLst>
              <a:ext uri="{FF2B5EF4-FFF2-40B4-BE49-F238E27FC236}">
                <a16:creationId xmlns:a16="http://schemas.microsoft.com/office/drawing/2014/main" id="{81F81ECD-920D-A647-3B82-624F590EDF47}"/>
              </a:ext>
            </a:extLst>
          </p:cNvPr>
          <p:cNvSpPr/>
          <p:nvPr/>
        </p:nvSpPr>
        <p:spPr>
          <a:xfrm>
            <a:off x="5015492" y="2515207"/>
            <a:ext cx="1642856" cy="1634928"/>
          </a:xfrm>
          <a:prstGeom prst="mathMultiply">
            <a:avLst>
              <a:gd name="adj1" fmla="val 887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0163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en-US" altLang="ja-JP" dirty="0"/>
              <a:t>[</a:t>
            </a:r>
            <a:r>
              <a:rPr kumimoji="1" lang="ja-JP" altLang="en-US" dirty="0"/>
              <a:t>参考</a:t>
            </a:r>
            <a:r>
              <a:rPr kumimoji="1" lang="en-US" altLang="ja-JP" dirty="0"/>
              <a:t>]</a:t>
            </a:r>
            <a:r>
              <a:rPr kumimoji="1" lang="ja-JP" altLang="en-US" dirty="0"/>
              <a:t>ブロックチェーンの定義</a:t>
            </a: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592535"/>
            <a:ext cx="7146508"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国際標準化機構</a:t>
            </a:r>
            <a:r>
              <a:rPr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(ISO)</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における定義</a:t>
            </a:r>
            <a:r>
              <a:rPr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ドラフト版</a:t>
            </a:r>
            <a:r>
              <a:rPr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F922A8C1-8EFE-2F2D-F34C-0D2623F851AB}"/>
              </a:ext>
            </a:extLst>
          </p:cNvPr>
          <p:cNvSpPr txBox="1"/>
          <p:nvPr/>
        </p:nvSpPr>
        <p:spPr>
          <a:xfrm>
            <a:off x="554635" y="2141215"/>
            <a:ext cx="7018027" cy="4524315"/>
          </a:xfrm>
          <a:prstGeom prst="rect">
            <a:avLst/>
          </a:prstGeom>
          <a:noFill/>
        </p:spPr>
        <p:txBody>
          <a:bodyPr wrap="square" rtlCol="0">
            <a:spAutoFit/>
          </a:bodyPr>
          <a:lstStyle/>
          <a:p>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3.6 blockchain</a:t>
            </a:r>
          </a:p>
          <a:p>
            <a:pPr marL="449263"/>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distributed ledger (3.22) with confirmed blocks (3.9) organized in an append-only, sequential chain</a:t>
            </a:r>
          </a:p>
          <a:p>
            <a:pPr marL="449263"/>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using cryptographic links (3.16)</a:t>
            </a:r>
          </a:p>
          <a:p>
            <a:pPr marL="449263"/>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Note 1 to entry: Blockchains are designed to be tamper resistant and to create final, definitive and</a:t>
            </a:r>
          </a:p>
          <a:p>
            <a:pPr marL="449263"/>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immutable (3.41) ledger records (3.45).</a:t>
            </a:r>
          </a:p>
          <a:p>
            <a:pPr marL="449263"/>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3.22 distributed ledger</a:t>
            </a:r>
          </a:p>
          <a:p>
            <a:pPr marL="449263"/>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Ledger (3.44) that is shared across a set of DLT nodes (3.27) and synchronized between the DLT</a:t>
            </a:r>
          </a:p>
          <a:p>
            <a:pPr marL="449263"/>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nodes (3.27) using a consensus mechanism (3.12)</a:t>
            </a:r>
          </a:p>
          <a:p>
            <a:pPr marL="449263"/>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Note 1 to entry: a distributed ledger is designed to be tamper resistant, append-only and immutable</a:t>
            </a:r>
          </a:p>
          <a:p>
            <a:pPr marL="449263"/>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(3.41) containing confirmed (3.8) and validated (3.81) transactions (3.77).</a:t>
            </a:r>
          </a:p>
        </p:txBody>
      </p:sp>
      <p:sp>
        <p:nvSpPr>
          <p:cNvPr id="5" name="テキスト ボックス 4">
            <a:extLst>
              <a:ext uri="{FF2B5EF4-FFF2-40B4-BE49-F238E27FC236}">
                <a16:creationId xmlns:a16="http://schemas.microsoft.com/office/drawing/2014/main" id="{22D2633F-E0BC-FBEB-E118-4FDEAB740EAD}"/>
              </a:ext>
            </a:extLst>
          </p:cNvPr>
          <p:cNvSpPr txBox="1"/>
          <p:nvPr/>
        </p:nvSpPr>
        <p:spPr>
          <a:xfrm>
            <a:off x="226572" y="1072618"/>
            <a:ext cx="7202478" cy="369332"/>
          </a:xfrm>
          <a:prstGeom prst="rect">
            <a:avLst/>
          </a:prstGeom>
          <a:noFill/>
        </p:spPr>
        <p:txBody>
          <a:bodyPr wrap="square" rtlCol="0">
            <a:spAutoFit/>
          </a:bodyPr>
          <a:lstStyle/>
          <a:p>
            <a:pPr marL="269875" indent="-269875"/>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・国際的に標準化された定義はまだない</a:t>
            </a:r>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はず</a:t>
            </a:r>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p>
        </p:txBody>
      </p:sp>
    </p:spTree>
    <p:extLst>
      <p:ext uri="{BB962C8B-B14F-4D97-AF65-F5344CB8AC3E}">
        <p14:creationId xmlns:p14="http://schemas.microsoft.com/office/powerpoint/2010/main" val="18934035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D9076C95-08A6-E384-A75B-444A7CC5E9AB}"/>
              </a:ext>
            </a:extLst>
          </p:cNvPr>
          <p:cNvSpPr>
            <a:spLocks noGrp="1"/>
          </p:cNvSpPr>
          <p:nvPr>
            <p:ph type="title"/>
          </p:nvPr>
        </p:nvSpPr>
        <p:spPr>
          <a:xfrm>
            <a:off x="2614534" y="1721365"/>
            <a:ext cx="6962931" cy="1151042"/>
          </a:xfrm>
        </p:spPr>
        <p:txBody>
          <a:bodyPr>
            <a:normAutofit/>
          </a:bodyPr>
          <a:lstStyle/>
          <a:p>
            <a:pPr algn="ctr"/>
            <a:r>
              <a:rPr kumimoji="1" lang="ja-JP" altLang="en-US" sz="3200" dirty="0">
                <a:solidFill>
                  <a:schemeClr val="bg1">
                    <a:lumMod val="85000"/>
                  </a:schemeClr>
                </a:solidFill>
              </a:rPr>
              <a:t>ブロックチェーンの種類</a:t>
            </a:r>
            <a:endParaRPr kumimoji="1" lang="ja-JP" altLang="en-US" sz="3200" dirty="0">
              <a:solidFill>
                <a:schemeClr val="bg1">
                  <a:lumMod val="95000"/>
                </a:schemeClr>
              </a:solidFill>
            </a:endParaRPr>
          </a:p>
        </p:txBody>
      </p:sp>
      <p:sp>
        <p:nvSpPr>
          <p:cNvPr id="13" name="四角形: 角を丸くする 12">
            <a:extLst>
              <a:ext uri="{FF2B5EF4-FFF2-40B4-BE49-F238E27FC236}">
                <a16:creationId xmlns:a16="http://schemas.microsoft.com/office/drawing/2014/main" id="{AC4C1BB9-CBFE-7F3B-159A-6C4EFBF3DE0E}"/>
              </a:ext>
            </a:extLst>
          </p:cNvPr>
          <p:cNvSpPr/>
          <p:nvPr/>
        </p:nvSpPr>
        <p:spPr>
          <a:xfrm>
            <a:off x="2338289" y="3142830"/>
            <a:ext cx="8017653" cy="68622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ctr"/>
            <a:r>
              <a:rPr lang="ja-JP" altLang="en-US" dirty="0">
                <a:solidFill>
                  <a:schemeClr val="bg1">
                    <a:lumMod val="50000"/>
                  </a:schemeClr>
                </a:solidFill>
              </a:rPr>
              <a:t>今回はスキップします</a:t>
            </a:r>
            <a:r>
              <a:rPr kumimoji="1" lang="ja-JP" altLang="en-US" dirty="0">
                <a:solidFill>
                  <a:schemeClr val="bg1">
                    <a:lumMod val="50000"/>
                  </a:schemeClr>
                </a:solidFill>
              </a:rPr>
              <a:t>。</a:t>
            </a:r>
          </a:p>
        </p:txBody>
      </p:sp>
    </p:spTree>
    <p:extLst>
      <p:ext uri="{BB962C8B-B14F-4D97-AF65-F5344CB8AC3E}">
        <p14:creationId xmlns:p14="http://schemas.microsoft.com/office/powerpoint/2010/main" val="31918074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ブロックチェーンの種類</a:t>
            </a:r>
          </a:p>
        </p:txBody>
      </p:sp>
      <p:sp>
        <p:nvSpPr>
          <p:cNvPr id="6" name="テキスト ボックス 5">
            <a:extLst>
              <a:ext uri="{FF2B5EF4-FFF2-40B4-BE49-F238E27FC236}">
                <a16:creationId xmlns:a16="http://schemas.microsoft.com/office/drawing/2014/main" id="{423834E7-DCE0-5DB5-A4EE-486ACEABDB2A}"/>
              </a:ext>
            </a:extLst>
          </p:cNvPr>
          <p:cNvSpPr txBox="1"/>
          <p:nvPr/>
        </p:nvSpPr>
        <p:spPr>
          <a:xfrm>
            <a:off x="226572" y="1089259"/>
            <a:ext cx="5109091"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ネットワークの参加者による分類</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F6E0F8B4-2CD9-740F-B845-89C5AEE377DE}"/>
              </a:ext>
            </a:extLst>
          </p:cNvPr>
          <p:cNvSpPr txBox="1"/>
          <p:nvPr/>
        </p:nvSpPr>
        <p:spPr>
          <a:xfrm>
            <a:off x="577192" y="1504757"/>
            <a:ext cx="6550631" cy="2677656"/>
          </a:xfrm>
          <a:prstGeom prst="rect">
            <a:avLst/>
          </a:prstGeom>
          <a:noFill/>
        </p:spPr>
        <p:txBody>
          <a:bodyPr wrap="square" rtlCol="0">
            <a:spAutoFit/>
          </a:bodyPr>
          <a:lstStyle/>
          <a:p>
            <a:pPr marL="449263" indent="-449263"/>
            <a:r>
              <a:rPr kumimoji="1" lang="ja-JP" altLang="en-US" sz="2000" dirty="0">
                <a:solidFill>
                  <a:schemeClr val="accent4"/>
                </a:solidFill>
                <a:latin typeface="UD デジタル 教科書体 NP-R" panose="02020400000000000000" pitchFamily="18" charset="-128"/>
                <a:ea typeface="UD デジタル 教科書体 NP-R" panose="02020400000000000000" pitchFamily="18" charset="-128"/>
              </a:rPr>
              <a:t>・パブリックチェーン</a:t>
            </a:r>
            <a:b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b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オープンで誰でも参加できるブロックチェーン</a:t>
            </a:r>
            <a:b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b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449263" indent="-449263"/>
            <a:r>
              <a:rPr lang="ja-JP" altLang="en-US" sz="2000" dirty="0">
                <a:solidFill>
                  <a:schemeClr val="accent4"/>
                </a:solidFill>
                <a:latin typeface="UD デジタル 教科書体 NP-R" panose="02020400000000000000" pitchFamily="18" charset="-128"/>
                <a:ea typeface="UD デジタル 教科書体 NP-R" panose="02020400000000000000" pitchFamily="18" charset="-128"/>
              </a:rPr>
              <a:t>・プライベートチェーン</a:t>
            </a:r>
            <a:b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b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特定の管理主体が存在し、限定された参加者のみが参加できるブロックチェーン</a:t>
            </a:r>
            <a:b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b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449263" indent="-449263"/>
            <a:r>
              <a:rPr lang="ja-JP" altLang="en-US" sz="2000" dirty="0">
                <a:solidFill>
                  <a:schemeClr val="accent4"/>
                </a:solidFill>
                <a:latin typeface="UD デジタル 教科書体 NP-R" panose="02020400000000000000" pitchFamily="18" charset="-128"/>
                <a:ea typeface="UD デジタル 教科書体 NP-R" panose="02020400000000000000" pitchFamily="18" charset="-128"/>
              </a:rPr>
              <a:t>・コンソーシアムチェーン</a:t>
            </a:r>
            <a:b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b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複数の管理主体が存在するブロックチェーン</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33" name="図 32">
            <a:extLst>
              <a:ext uri="{FF2B5EF4-FFF2-40B4-BE49-F238E27FC236}">
                <a16:creationId xmlns:a16="http://schemas.microsoft.com/office/drawing/2014/main" id="{2CB08ECB-758E-6142-7BF2-C187827689AE}"/>
              </a:ext>
            </a:extLst>
          </p:cNvPr>
          <p:cNvPicPr>
            <a:picLocks noChangeAspect="1"/>
          </p:cNvPicPr>
          <p:nvPr/>
        </p:nvPicPr>
        <p:blipFill>
          <a:blip r:embed="rId2"/>
          <a:stretch>
            <a:fillRect/>
          </a:stretch>
        </p:blipFill>
        <p:spPr>
          <a:xfrm>
            <a:off x="577192" y="4239814"/>
            <a:ext cx="6678118" cy="2478108"/>
          </a:xfrm>
          <a:prstGeom prst="rect">
            <a:avLst/>
          </a:prstGeom>
        </p:spPr>
      </p:pic>
    </p:spTree>
    <p:extLst>
      <p:ext uri="{BB962C8B-B14F-4D97-AF65-F5344CB8AC3E}">
        <p14:creationId xmlns:p14="http://schemas.microsoft.com/office/powerpoint/2010/main" val="11832299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ブロックチェーンの種類</a:t>
            </a:r>
          </a:p>
        </p:txBody>
      </p:sp>
      <p:sp>
        <p:nvSpPr>
          <p:cNvPr id="6" name="テキスト ボックス 5">
            <a:extLst>
              <a:ext uri="{FF2B5EF4-FFF2-40B4-BE49-F238E27FC236}">
                <a16:creationId xmlns:a16="http://schemas.microsoft.com/office/drawing/2014/main" id="{423834E7-DCE0-5DB5-A4EE-486ACEABDB2A}"/>
              </a:ext>
            </a:extLst>
          </p:cNvPr>
          <p:cNvSpPr txBox="1"/>
          <p:nvPr/>
        </p:nvSpPr>
        <p:spPr>
          <a:xfrm>
            <a:off x="226572" y="1089259"/>
            <a:ext cx="3877985"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パブリックチェーンとは</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F6E0F8B4-2CD9-740F-B845-89C5AEE377DE}"/>
              </a:ext>
            </a:extLst>
          </p:cNvPr>
          <p:cNvSpPr txBox="1"/>
          <p:nvPr/>
        </p:nvSpPr>
        <p:spPr>
          <a:xfrm>
            <a:off x="577192" y="1504757"/>
            <a:ext cx="6550631" cy="954107"/>
          </a:xfrm>
          <a:prstGeom prst="rect">
            <a:avLst/>
          </a:prstGeom>
          <a:noFill/>
        </p:spPr>
        <p:txBody>
          <a:bodyPr wrap="square" rtlCol="0">
            <a:spAutoFit/>
          </a:bodyPr>
          <a:lstStyle/>
          <a:p>
            <a:pPr marL="449263" indent="-449263"/>
            <a:r>
              <a:rPr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オープンで誰でも参加できるブロックチェーン</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449263" indent="-449263"/>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・いつでも誰でも自由に参加</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脱退することができる。</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449263" indent="-449263"/>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・例</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Bitcoin, Ethereum</a:t>
            </a:r>
          </a:p>
        </p:txBody>
      </p:sp>
      <p:sp>
        <p:nvSpPr>
          <p:cNvPr id="3" name="テキスト ボックス 2">
            <a:extLst>
              <a:ext uri="{FF2B5EF4-FFF2-40B4-BE49-F238E27FC236}">
                <a16:creationId xmlns:a16="http://schemas.microsoft.com/office/drawing/2014/main" id="{B5888324-BEB1-B9CC-DF5B-D92123A4400E}"/>
              </a:ext>
            </a:extLst>
          </p:cNvPr>
          <p:cNvSpPr txBox="1"/>
          <p:nvPr/>
        </p:nvSpPr>
        <p:spPr>
          <a:xfrm>
            <a:off x="226572" y="3429000"/>
            <a:ext cx="5724644"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パブリックチェーンで色濃くなる特徴</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5" name="四角形: 角を丸くする 4">
            <a:extLst>
              <a:ext uri="{FF2B5EF4-FFF2-40B4-BE49-F238E27FC236}">
                <a16:creationId xmlns:a16="http://schemas.microsoft.com/office/drawing/2014/main" id="{6AB578C8-FD09-4679-9A55-2499D608545F}"/>
              </a:ext>
            </a:extLst>
          </p:cNvPr>
          <p:cNvSpPr/>
          <p:nvPr/>
        </p:nvSpPr>
        <p:spPr>
          <a:xfrm>
            <a:off x="577192" y="3970063"/>
            <a:ext cx="3181422" cy="1607457"/>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48BD3DB-2792-9BC1-177A-BF526A286271}"/>
              </a:ext>
            </a:extLst>
          </p:cNvPr>
          <p:cNvSpPr txBox="1"/>
          <p:nvPr/>
        </p:nvSpPr>
        <p:spPr>
          <a:xfrm>
            <a:off x="577192" y="4170013"/>
            <a:ext cx="3181422" cy="400110"/>
          </a:xfrm>
          <a:prstGeom prst="rect">
            <a:avLst/>
          </a:prstGeom>
          <a:noFill/>
        </p:spPr>
        <p:txBody>
          <a:bodyPr wrap="square" rtlCol="0">
            <a:spAutoFit/>
          </a:bodyPr>
          <a:lstStyle/>
          <a:p>
            <a:pPr algn="ct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非中央集権性</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9" name="グラフィックス 8">
            <a:extLst>
              <a:ext uri="{FF2B5EF4-FFF2-40B4-BE49-F238E27FC236}">
                <a16:creationId xmlns:a16="http://schemas.microsoft.com/office/drawing/2014/main" id="{472C32EE-EF47-68DA-DA7C-19DB85728C1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13751" y="4595724"/>
            <a:ext cx="908304" cy="914400"/>
          </a:xfrm>
          <a:prstGeom prst="rect">
            <a:avLst/>
          </a:prstGeom>
        </p:spPr>
      </p:pic>
      <p:sp>
        <p:nvSpPr>
          <p:cNvPr id="11" name="四角形: 角を丸くする 10">
            <a:extLst>
              <a:ext uri="{FF2B5EF4-FFF2-40B4-BE49-F238E27FC236}">
                <a16:creationId xmlns:a16="http://schemas.microsoft.com/office/drawing/2014/main" id="{251B6855-9690-07E5-9CCA-8F81E4572553}"/>
              </a:ext>
            </a:extLst>
          </p:cNvPr>
          <p:cNvSpPr/>
          <p:nvPr/>
        </p:nvSpPr>
        <p:spPr>
          <a:xfrm>
            <a:off x="4183992" y="3970063"/>
            <a:ext cx="3181422" cy="1607457"/>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623B7E48-C957-888F-93F8-C0F213A000F9}"/>
              </a:ext>
            </a:extLst>
          </p:cNvPr>
          <p:cNvSpPr txBox="1"/>
          <p:nvPr/>
        </p:nvSpPr>
        <p:spPr>
          <a:xfrm>
            <a:off x="4183992" y="4170013"/>
            <a:ext cx="3181422" cy="400110"/>
          </a:xfrm>
          <a:prstGeom prst="rect">
            <a:avLst/>
          </a:prstGeom>
          <a:noFill/>
        </p:spPr>
        <p:txBody>
          <a:bodyPr wrap="square" rtlCol="0">
            <a:spAutoFit/>
          </a:bodyPr>
          <a:lstStyle/>
          <a:p>
            <a:pPr algn="ct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透明性</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13" name="グラフィックス 8" descr="虫眼鏡で見た虫 単色塗りつぶし">
            <a:extLst>
              <a:ext uri="{FF2B5EF4-FFF2-40B4-BE49-F238E27FC236}">
                <a16:creationId xmlns:a16="http://schemas.microsoft.com/office/drawing/2014/main" id="{EBCA66A8-8E81-B59C-8B76-E50D70A0E9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320551" y="4598772"/>
            <a:ext cx="908304" cy="908304"/>
          </a:xfrm>
          <a:prstGeom prst="rect">
            <a:avLst/>
          </a:prstGeom>
        </p:spPr>
      </p:pic>
      <p:sp>
        <p:nvSpPr>
          <p:cNvPr id="14" name="楕円 13">
            <a:extLst>
              <a:ext uri="{FF2B5EF4-FFF2-40B4-BE49-F238E27FC236}">
                <a16:creationId xmlns:a16="http://schemas.microsoft.com/office/drawing/2014/main" id="{F4E56C29-2882-C272-18E9-DA50FD73FF57}"/>
              </a:ext>
            </a:extLst>
          </p:cNvPr>
          <p:cNvSpPr/>
          <p:nvPr/>
        </p:nvSpPr>
        <p:spPr>
          <a:xfrm>
            <a:off x="5683250" y="4770073"/>
            <a:ext cx="371475" cy="408758"/>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308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ブロックチェーンの種類</a:t>
            </a:r>
          </a:p>
        </p:txBody>
      </p:sp>
      <p:sp>
        <p:nvSpPr>
          <p:cNvPr id="6" name="テキスト ボックス 5">
            <a:extLst>
              <a:ext uri="{FF2B5EF4-FFF2-40B4-BE49-F238E27FC236}">
                <a16:creationId xmlns:a16="http://schemas.microsoft.com/office/drawing/2014/main" id="{423834E7-DCE0-5DB5-A4EE-486ACEABDB2A}"/>
              </a:ext>
            </a:extLst>
          </p:cNvPr>
          <p:cNvSpPr txBox="1"/>
          <p:nvPr/>
        </p:nvSpPr>
        <p:spPr>
          <a:xfrm>
            <a:off x="226572" y="1089259"/>
            <a:ext cx="4185761"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プライベート</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チェーンとは</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F6E0F8B4-2CD9-740F-B845-89C5AEE377DE}"/>
              </a:ext>
            </a:extLst>
          </p:cNvPr>
          <p:cNvSpPr txBox="1"/>
          <p:nvPr/>
        </p:nvSpPr>
        <p:spPr>
          <a:xfrm>
            <a:off x="577192" y="1504757"/>
            <a:ext cx="6550631" cy="1785104"/>
          </a:xfrm>
          <a:prstGeom prst="rect">
            <a:avLst/>
          </a:prstGeom>
          <a:noFill/>
        </p:spPr>
        <p:txBody>
          <a:bodyPr wrap="square" rtlCol="0">
            <a:spAutoFit/>
          </a:bodyPr>
          <a:lstStyle/>
          <a:p>
            <a:pPr marL="269875" indent="-269875"/>
            <a:r>
              <a:rPr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特定の管理主体が存在し、限定された参加者のみが参加できるブロックチェーン</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・ネットワークの参加者を把握でき、悪意を持つ参加者が含まれるリスクを抑えやすい。</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・厳格なコンセンサスアルゴリズムが不要となり、スピーディな運用、柔軟な運用が行いやすい。</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3" name="テキスト ボックス 2">
            <a:extLst>
              <a:ext uri="{FF2B5EF4-FFF2-40B4-BE49-F238E27FC236}">
                <a16:creationId xmlns:a16="http://schemas.microsoft.com/office/drawing/2014/main" id="{B5888324-BEB1-B9CC-DF5B-D92123A4400E}"/>
              </a:ext>
            </a:extLst>
          </p:cNvPr>
          <p:cNvSpPr txBox="1"/>
          <p:nvPr/>
        </p:nvSpPr>
        <p:spPr>
          <a:xfrm>
            <a:off x="226572" y="3429000"/>
            <a:ext cx="6032421"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プライベートチェーンで色濃くなる特徴</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5" name="四角形: 角を丸くする 4">
            <a:extLst>
              <a:ext uri="{FF2B5EF4-FFF2-40B4-BE49-F238E27FC236}">
                <a16:creationId xmlns:a16="http://schemas.microsoft.com/office/drawing/2014/main" id="{6AB578C8-FD09-4679-9A55-2499D608545F}"/>
              </a:ext>
            </a:extLst>
          </p:cNvPr>
          <p:cNvSpPr/>
          <p:nvPr/>
        </p:nvSpPr>
        <p:spPr>
          <a:xfrm>
            <a:off x="577192" y="3970063"/>
            <a:ext cx="3181422" cy="1607457"/>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48BD3DB-2792-9BC1-177A-BF526A286271}"/>
              </a:ext>
            </a:extLst>
          </p:cNvPr>
          <p:cNvSpPr txBox="1"/>
          <p:nvPr/>
        </p:nvSpPr>
        <p:spPr>
          <a:xfrm>
            <a:off x="577192" y="4170013"/>
            <a:ext cx="3181422" cy="400110"/>
          </a:xfrm>
          <a:prstGeom prst="rect">
            <a:avLst/>
          </a:prstGeom>
          <a:noFill/>
        </p:spPr>
        <p:txBody>
          <a:bodyPr wrap="square" rtlCol="0">
            <a:spAutoFit/>
          </a:bodyPr>
          <a:lstStyle/>
          <a:p>
            <a:pPr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中央集権性が高まる</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11" name="四角形: 角を丸くする 10">
            <a:extLst>
              <a:ext uri="{FF2B5EF4-FFF2-40B4-BE49-F238E27FC236}">
                <a16:creationId xmlns:a16="http://schemas.microsoft.com/office/drawing/2014/main" id="{251B6855-9690-07E5-9CCA-8F81E4572553}"/>
              </a:ext>
            </a:extLst>
          </p:cNvPr>
          <p:cNvSpPr/>
          <p:nvPr/>
        </p:nvSpPr>
        <p:spPr>
          <a:xfrm>
            <a:off x="4183992" y="3970063"/>
            <a:ext cx="3181422" cy="1607457"/>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623B7E48-C957-888F-93F8-C0F213A000F9}"/>
              </a:ext>
            </a:extLst>
          </p:cNvPr>
          <p:cNvSpPr txBox="1"/>
          <p:nvPr/>
        </p:nvSpPr>
        <p:spPr>
          <a:xfrm>
            <a:off x="4183992" y="4170013"/>
            <a:ext cx="3181422" cy="400110"/>
          </a:xfrm>
          <a:prstGeom prst="rect">
            <a:avLst/>
          </a:prstGeom>
          <a:noFill/>
        </p:spPr>
        <p:txBody>
          <a:bodyPr wrap="square" rtlCol="0">
            <a:spAutoFit/>
          </a:bodyPr>
          <a:lstStyle/>
          <a:p>
            <a:pPr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機密</a:t>
            </a: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性</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13" name="グラフィックス 8" descr="探偵女性 単色塗りつぶし">
            <a:extLst>
              <a:ext uri="{FF2B5EF4-FFF2-40B4-BE49-F238E27FC236}">
                <a16:creationId xmlns:a16="http://schemas.microsoft.com/office/drawing/2014/main" id="{EBCA66A8-8E81-B59C-8B76-E50D70A0E9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896537" y="4598772"/>
            <a:ext cx="908304" cy="908304"/>
          </a:xfrm>
          <a:prstGeom prst="rect">
            <a:avLst/>
          </a:prstGeom>
        </p:spPr>
      </p:pic>
      <p:pic>
        <p:nvPicPr>
          <p:cNvPr id="4" name="グラフィックス 8" descr="探偵男性 単色塗りつぶし">
            <a:extLst>
              <a:ext uri="{FF2B5EF4-FFF2-40B4-BE49-F238E27FC236}">
                <a16:creationId xmlns:a16="http://schemas.microsoft.com/office/drawing/2014/main" id="{8B24B445-371F-313C-AA61-C2E1EAC64E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804841" y="4587549"/>
            <a:ext cx="908304" cy="908304"/>
          </a:xfrm>
          <a:prstGeom prst="rect">
            <a:avLst/>
          </a:prstGeom>
        </p:spPr>
      </p:pic>
      <p:pic>
        <p:nvPicPr>
          <p:cNvPr id="10" name="グラフィックス 8" descr="建物 単色塗りつぶし">
            <a:extLst>
              <a:ext uri="{FF2B5EF4-FFF2-40B4-BE49-F238E27FC236}">
                <a16:creationId xmlns:a16="http://schemas.microsoft.com/office/drawing/2014/main" id="{87E79F70-35F7-CC1E-1F1F-7A12673707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713751" y="4587549"/>
            <a:ext cx="908304" cy="908304"/>
          </a:xfrm>
          <a:prstGeom prst="rect">
            <a:avLst/>
          </a:prstGeom>
        </p:spPr>
      </p:pic>
    </p:spTree>
    <p:extLst>
      <p:ext uri="{BB962C8B-B14F-4D97-AF65-F5344CB8AC3E}">
        <p14:creationId xmlns:p14="http://schemas.microsoft.com/office/powerpoint/2010/main" val="5393823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ブロックチェーンの種類</a:t>
            </a:r>
          </a:p>
        </p:txBody>
      </p:sp>
      <p:sp>
        <p:nvSpPr>
          <p:cNvPr id="6" name="テキスト ボックス 5">
            <a:extLst>
              <a:ext uri="{FF2B5EF4-FFF2-40B4-BE49-F238E27FC236}">
                <a16:creationId xmlns:a16="http://schemas.microsoft.com/office/drawing/2014/main" id="{423834E7-DCE0-5DB5-A4EE-486ACEABDB2A}"/>
              </a:ext>
            </a:extLst>
          </p:cNvPr>
          <p:cNvSpPr txBox="1"/>
          <p:nvPr/>
        </p:nvSpPr>
        <p:spPr>
          <a:xfrm>
            <a:off x="226572" y="1089259"/>
            <a:ext cx="4493538"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コンソーシアム</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チェーンとは</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F6E0F8B4-2CD9-740F-B845-89C5AEE377DE}"/>
              </a:ext>
            </a:extLst>
          </p:cNvPr>
          <p:cNvSpPr txBox="1"/>
          <p:nvPr/>
        </p:nvSpPr>
        <p:spPr>
          <a:xfrm>
            <a:off x="577192" y="1504757"/>
            <a:ext cx="6550631" cy="1785104"/>
          </a:xfrm>
          <a:prstGeom prst="rect">
            <a:avLst/>
          </a:prstGeom>
          <a:noFill/>
        </p:spPr>
        <p:txBody>
          <a:bodyPr wrap="square" rtlCol="0">
            <a:spAutoFit/>
          </a:bodyPr>
          <a:lstStyle/>
          <a:p>
            <a:pPr marL="269875" indent="-269875"/>
            <a:r>
              <a:rPr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複数の管理主体が存在するブロックチェーン</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・複数の企業や団体でコンソーシアムを形成し、コンソーシアムメンバで管理を按分し、責任やコストを分散させることができる。</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・プライベート型と、パブリック型の中間にあたるような立ち位置。</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9" name="テキスト ボックス 8">
            <a:extLst>
              <a:ext uri="{FF2B5EF4-FFF2-40B4-BE49-F238E27FC236}">
                <a16:creationId xmlns:a16="http://schemas.microsoft.com/office/drawing/2014/main" id="{DBA0002A-8B70-6CA7-F030-CA1CB5B08D02}"/>
              </a:ext>
            </a:extLst>
          </p:cNvPr>
          <p:cNvSpPr txBox="1"/>
          <p:nvPr/>
        </p:nvSpPr>
        <p:spPr>
          <a:xfrm>
            <a:off x="226572" y="3643576"/>
            <a:ext cx="4854214"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参考</a:t>
            </a:r>
            <a:r>
              <a:rPr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a:t>
            </a:r>
            <a:r>
              <a:rPr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Public-Permissioned</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型</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14" name="テキスト ボックス 13">
            <a:extLst>
              <a:ext uri="{FF2B5EF4-FFF2-40B4-BE49-F238E27FC236}">
                <a16:creationId xmlns:a16="http://schemas.microsoft.com/office/drawing/2014/main" id="{9FFDFEF5-7235-971B-BCFC-73FB75A42058}"/>
              </a:ext>
            </a:extLst>
          </p:cNvPr>
          <p:cNvSpPr txBox="1"/>
          <p:nvPr/>
        </p:nvSpPr>
        <p:spPr>
          <a:xfrm>
            <a:off x="577192" y="4059074"/>
            <a:ext cx="6550631" cy="954107"/>
          </a:xfrm>
          <a:prstGeom prst="rect">
            <a:avLst/>
          </a:prstGeom>
          <a:noFill/>
        </p:spPr>
        <p:txBody>
          <a:bodyPr wrap="square" rtlCol="0">
            <a:spAutoFit/>
          </a:bodyPr>
          <a:lstStyle/>
          <a:p>
            <a:pPr marL="269875" indent="-269875"/>
            <a:r>
              <a:rPr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en-US" altLang="ja-JP" sz="18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Public-Permissioned</a:t>
            </a:r>
            <a:r>
              <a:rPr lang="ja-JP" altLang="en-US" sz="18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型</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は、トランザクションの閲覧・削正は誰でもできるが、承認は権限を与えられたものしか実施できない。</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2615303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ブロックチェーンの種類</a:t>
            </a:r>
          </a:p>
        </p:txBody>
      </p:sp>
      <p:pic>
        <p:nvPicPr>
          <p:cNvPr id="4" name="図 3">
            <a:extLst>
              <a:ext uri="{FF2B5EF4-FFF2-40B4-BE49-F238E27FC236}">
                <a16:creationId xmlns:a16="http://schemas.microsoft.com/office/drawing/2014/main" id="{ED99C852-6CD1-6D03-949A-7E95AA6D3B0C}"/>
              </a:ext>
            </a:extLst>
          </p:cNvPr>
          <p:cNvPicPr>
            <a:picLocks noChangeAspect="1"/>
          </p:cNvPicPr>
          <p:nvPr/>
        </p:nvPicPr>
        <p:blipFill>
          <a:blip r:embed="rId2"/>
          <a:stretch>
            <a:fillRect/>
          </a:stretch>
        </p:blipFill>
        <p:spPr>
          <a:xfrm>
            <a:off x="325932" y="3751945"/>
            <a:ext cx="6800582" cy="2585834"/>
          </a:xfrm>
          <a:prstGeom prst="rect">
            <a:avLst/>
          </a:prstGeom>
        </p:spPr>
      </p:pic>
      <p:pic>
        <p:nvPicPr>
          <p:cNvPr id="5" name="図 4">
            <a:extLst>
              <a:ext uri="{FF2B5EF4-FFF2-40B4-BE49-F238E27FC236}">
                <a16:creationId xmlns:a16="http://schemas.microsoft.com/office/drawing/2014/main" id="{827DE3BB-4CDA-C484-B78E-CAFE4968FC9B}"/>
              </a:ext>
            </a:extLst>
          </p:cNvPr>
          <p:cNvPicPr>
            <a:picLocks noChangeAspect="1"/>
          </p:cNvPicPr>
          <p:nvPr/>
        </p:nvPicPr>
        <p:blipFill>
          <a:blip r:embed="rId3"/>
          <a:stretch>
            <a:fillRect/>
          </a:stretch>
        </p:blipFill>
        <p:spPr>
          <a:xfrm>
            <a:off x="325930" y="1010385"/>
            <a:ext cx="6800583" cy="2523552"/>
          </a:xfrm>
          <a:prstGeom prst="rect">
            <a:avLst/>
          </a:prstGeom>
        </p:spPr>
      </p:pic>
    </p:spTree>
    <p:extLst>
      <p:ext uri="{BB962C8B-B14F-4D97-AF65-F5344CB8AC3E}">
        <p14:creationId xmlns:p14="http://schemas.microsoft.com/office/powerpoint/2010/main" val="3142541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D9076C95-08A6-E384-A75B-444A7CC5E9AB}"/>
              </a:ext>
            </a:extLst>
          </p:cNvPr>
          <p:cNvSpPr>
            <a:spLocks noGrp="1"/>
          </p:cNvSpPr>
          <p:nvPr>
            <p:ph type="title"/>
          </p:nvPr>
        </p:nvSpPr>
        <p:spPr>
          <a:xfrm>
            <a:off x="2614534" y="1721365"/>
            <a:ext cx="6962931" cy="1151042"/>
          </a:xfrm>
        </p:spPr>
        <p:txBody>
          <a:bodyPr>
            <a:normAutofit/>
          </a:bodyPr>
          <a:lstStyle/>
          <a:p>
            <a:pPr algn="ctr"/>
            <a:r>
              <a:rPr kumimoji="1" lang="ja-JP" altLang="en-US" sz="3200" dirty="0">
                <a:solidFill>
                  <a:schemeClr val="bg1">
                    <a:lumMod val="85000"/>
                  </a:schemeClr>
                </a:solidFill>
              </a:rPr>
              <a:t>ブロックチェーンの種類</a:t>
            </a:r>
            <a:endParaRPr kumimoji="1" lang="ja-JP" altLang="en-US" sz="3200" dirty="0">
              <a:solidFill>
                <a:schemeClr val="bg1">
                  <a:lumMod val="95000"/>
                </a:schemeClr>
              </a:solidFill>
            </a:endParaRPr>
          </a:p>
        </p:txBody>
      </p:sp>
      <p:sp>
        <p:nvSpPr>
          <p:cNvPr id="13" name="四角形: 角を丸くする 12">
            <a:extLst>
              <a:ext uri="{FF2B5EF4-FFF2-40B4-BE49-F238E27FC236}">
                <a16:creationId xmlns:a16="http://schemas.microsoft.com/office/drawing/2014/main" id="{AC4C1BB9-CBFE-7F3B-159A-6C4EFBF3DE0E}"/>
              </a:ext>
            </a:extLst>
          </p:cNvPr>
          <p:cNvSpPr/>
          <p:nvPr/>
        </p:nvSpPr>
        <p:spPr>
          <a:xfrm>
            <a:off x="2338289" y="3142830"/>
            <a:ext cx="8017653" cy="68622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ctr"/>
            <a:r>
              <a:rPr lang="ja-JP" altLang="en-US" dirty="0">
                <a:solidFill>
                  <a:schemeClr val="bg1">
                    <a:lumMod val="50000"/>
                  </a:schemeClr>
                </a:solidFill>
              </a:rPr>
              <a:t>今回はスキップします</a:t>
            </a:r>
            <a:r>
              <a:rPr kumimoji="1" lang="ja-JP" altLang="en-US" dirty="0">
                <a:solidFill>
                  <a:schemeClr val="bg1">
                    <a:lumMod val="50000"/>
                  </a:schemeClr>
                </a:solidFill>
              </a:rPr>
              <a:t>。</a:t>
            </a:r>
          </a:p>
        </p:txBody>
      </p:sp>
    </p:spTree>
    <p:extLst>
      <p:ext uri="{BB962C8B-B14F-4D97-AF65-F5344CB8AC3E}">
        <p14:creationId xmlns:p14="http://schemas.microsoft.com/office/powerpoint/2010/main" val="17231865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ブロックチェーンの課題</a:t>
            </a:r>
          </a:p>
        </p:txBody>
      </p:sp>
      <p:sp>
        <p:nvSpPr>
          <p:cNvPr id="6" name="テキスト ボックス 5">
            <a:extLst>
              <a:ext uri="{FF2B5EF4-FFF2-40B4-BE49-F238E27FC236}">
                <a16:creationId xmlns:a16="http://schemas.microsoft.com/office/drawing/2014/main" id="{423834E7-DCE0-5DB5-A4EE-486ACEABDB2A}"/>
              </a:ext>
            </a:extLst>
          </p:cNvPr>
          <p:cNvSpPr txBox="1"/>
          <p:nvPr/>
        </p:nvSpPr>
        <p:spPr>
          <a:xfrm>
            <a:off x="226572" y="1089259"/>
            <a:ext cx="4185761"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ブロックチェーンの課題例</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F6E0F8B4-2CD9-740F-B845-89C5AEE377DE}"/>
              </a:ext>
            </a:extLst>
          </p:cNvPr>
          <p:cNvSpPr txBox="1"/>
          <p:nvPr/>
        </p:nvSpPr>
        <p:spPr>
          <a:xfrm>
            <a:off x="577192" y="1476182"/>
            <a:ext cx="6550631" cy="677108"/>
          </a:xfrm>
          <a:prstGeom prst="rect">
            <a:avLst/>
          </a:prstGeom>
          <a:noFill/>
        </p:spPr>
        <p:txBody>
          <a:bodyPr wrap="square" rtlCol="0">
            <a:spAutoFit/>
          </a:bodyPr>
          <a:lstStyle/>
          <a:p>
            <a:r>
              <a:rPr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ブロックチェーンには以下のような課題がある。</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・これらの解決を解決すべく、日々開発が進められている。</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8" name="図 7">
            <a:extLst>
              <a:ext uri="{FF2B5EF4-FFF2-40B4-BE49-F238E27FC236}">
                <a16:creationId xmlns:a16="http://schemas.microsoft.com/office/drawing/2014/main" id="{1239043B-9155-E939-7FB4-AE1727A59A86}"/>
              </a:ext>
            </a:extLst>
          </p:cNvPr>
          <p:cNvPicPr>
            <a:picLocks noChangeAspect="1"/>
          </p:cNvPicPr>
          <p:nvPr/>
        </p:nvPicPr>
        <p:blipFill>
          <a:blip r:embed="rId2"/>
          <a:stretch>
            <a:fillRect/>
          </a:stretch>
        </p:blipFill>
        <p:spPr>
          <a:xfrm>
            <a:off x="226572" y="2181865"/>
            <a:ext cx="7368543" cy="4217817"/>
          </a:xfrm>
          <a:prstGeom prst="rect">
            <a:avLst/>
          </a:prstGeom>
        </p:spPr>
      </p:pic>
      <p:sp>
        <p:nvSpPr>
          <p:cNvPr id="10" name="テキスト ボックス 9">
            <a:extLst>
              <a:ext uri="{FF2B5EF4-FFF2-40B4-BE49-F238E27FC236}">
                <a16:creationId xmlns:a16="http://schemas.microsoft.com/office/drawing/2014/main" id="{971B6318-5738-F165-C69D-B1BCB20CB6AB}"/>
              </a:ext>
            </a:extLst>
          </p:cNvPr>
          <p:cNvSpPr txBox="1"/>
          <p:nvPr/>
        </p:nvSpPr>
        <p:spPr>
          <a:xfrm>
            <a:off x="226572" y="6399682"/>
            <a:ext cx="6550631" cy="338554"/>
          </a:xfrm>
          <a:prstGeom prst="rect">
            <a:avLst/>
          </a:prstGeom>
          <a:noFill/>
        </p:spPr>
        <p:txBody>
          <a:bodyPr wrap="square" rtlCol="0">
            <a:spAutoFit/>
          </a:bodyPr>
          <a:lstStyle/>
          <a:p>
            <a:r>
              <a:rPr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UI/UX, </a:t>
            </a:r>
            <a:r>
              <a:rPr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国内法整備</a:t>
            </a:r>
            <a:r>
              <a:rPr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endParaRPr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35747597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ブロックチェーンの課題</a:t>
            </a:r>
          </a:p>
        </p:txBody>
      </p:sp>
      <p:sp>
        <p:nvSpPr>
          <p:cNvPr id="6" name="テキスト ボックス 5">
            <a:extLst>
              <a:ext uri="{FF2B5EF4-FFF2-40B4-BE49-F238E27FC236}">
                <a16:creationId xmlns:a16="http://schemas.microsoft.com/office/drawing/2014/main" id="{423834E7-DCE0-5DB5-A4EE-486ACEABDB2A}"/>
              </a:ext>
            </a:extLst>
          </p:cNvPr>
          <p:cNvSpPr txBox="1"/>
          <p:nvPr/>
        </p:nvSpPr>
        <p:spPr>
          <a:xfrm>
            <a:off x="226572" y="1089259"/>
            <a:ext cx="3570208"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スケーラビリティ問題</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F6E0F8B4-2CD9-740F-B845-89C5AEE377DE}"/>
              </a:ext>
            </a:extLst>
          </p:cNvPr>
          <p:cNvSpPr txBox="1"/>
          <p:nvPr/>
        </p:nvSpPr>
        <p:spPr>
          <a:xfrm>
            <a:off x="577192" y="1505954"/>
            <a:ext cx="6550631" cy="2154436"/>
          </a:xfrm>
          <a:prstGeom prst="rect">
            <a:avLst/>
          </a:prstGeom>
          <a:noFill/>
        </p:spPr>
        <p:txBody>
          <a:bodyPr wrap="square" rtlCol="0">
            <a:spAutoFit/>
          </a:bodyPr>
          <a:lstStyle/>
          <a:p>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accent4"/>
                </a:solidFill>
                <a:latin typeface="UD デジタル 教科書体 NP-R" panose="02020400000000000000" pitchFamily="18" charset="-128"/>
                <a:ea typeface="UD デジタル 教科書体 NP-R" panose="02020400000000000000" pitchFamily="18" charset="-128"/>
              </a:rPr>
              <a:t>スケーラビリティ</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トランザクション処理量の拡張性</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6700" indent="-266700"/>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・ブロックチェーンが一定時間に処理できるトランザクションの量は、「ブロックサイズ」「ブロックの生成時間」として各ネットワークごとに決まっている。</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6700" indent="-266700"/>
            <a:r>
              <a:rPr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a:t>
            </a:r>
            <a:r>
              <a:rPr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例</a:t>
            </a:r>
            <a:r>
              <a:rPr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ビットコイン</a:t>
            </a:r>
            <a:r>
              <a:rPr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a:t>
            </a:r>
            <a:endParaRPr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723900"/>
            <a:r>
              <a:rPr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ブロックサイズ</a:t>
            </a:r>
            <a:r>
              <a:rPr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a:t>
            </a:r>
            <a:r>
              <a:rPr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10MB</a:t>
            </a:r>
            <a:r>
              <a:rPr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a:t>
            </a:r>
            <a:r>
              <a:rPr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ブロックの生成間隔</a:t>
            </a:r>
            <a:r>
              <a:rPr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a:t>
            </a:r>
            <a:r>
              <a:rPr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10</a:t>
            </a:r>
            <a:r>
              <a:rPr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分</a:t>
            </a:r>
            <a:endParaRPr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dirty="0">
                <a:solidFill>
                  <a:schemeClr val="accent4"/>
                </a:solidFill>
                <a:latin typeface="UD デジタル 教科書体 NP-R" panose="02020400000000000000" pitchFamily="18" charset="-128"/>
                <a:ea typeface="UD デジタル 教科書体 NP-R" panose="02020400000000000000" pitchFamily="18" charset="-128"/>
              </a:rPr>
              <a:t>→多くのトランザクションが同時に集中してしまうと、処理速度が低下してしまう恐れがある。</a:t>
            </a:r>
            <a:endParaRPr lang="en-US" altLang="ja-JP" dirty="0">
              <a:solidFill>
                <a:schemeClr val="accent4"/>
              </a:solidFill>
              <a:latin typeface="UD デジタル 教科書体 NP-R" panose="02020400000000000000" pitchFamily="18" charset="-128"/>
              <a:ea typeface="UD デジタル 教科書体 NP-R" panose="02020400000000000000" pitchFamily="18" charset="-128"/>
            </a:endParaRPr>
          </a:p>
        </p:txBody>
      </p:sp>
      <p:sp>
        <p:nvSpPr>
          <p:cNvPr id="3" name="テキスト ボックス 2">
            <a:extLst>
              <a:ext uri="{FF2B5EF4-FFF2-40B4-BE49-F238E27FC236}">
                <a16:creationId xmlns:a16="http://schemas.microsoft.com/office/drawing/2014/main" id="{8CB375C1-B62A-2834-13FF-F06E953E537B}"/>
              </a:ext>
            </a:extLst>
          </p:cNvPr>
          <p:cNvSpPr txBox="1"/>
          <p:nvPr/>
        </p:nvSpPr>
        <p:spPr>
          <a:xfrm>
            <a:off x="226572" y="3711025"/>
            <a:ext cx="3262432"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ファイナリティ問題</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4" name="テキスト ボックス 3">
            <a:extLst>
              <a:ext uri="{FF2B5EF4-FFF2-40B4-BE49-F238E27FC236}">
                <a16:creationId xmlns:a16="http://schemas.microsoft.com/office/drawing/2014/main" id="{AA717C45-CC9F-EF44-7B2E-4166C72AEA91}"/>
              </a:ext>
            </a:extLst>
          </p:cNvPr>
          <p:cNvSpPr txBox="1"/>
          <p:nvPr/>
        </p:nvSpPr>
        <p:spPr>
          <a:xfrm>
            <a:off x="577192" y="4172690"/>
            <a:ext cx="6865424" cy="2492990"/>
          </a:xfrm>
          <a:prstGeom prst="rect">
            <a:avLst/>
          </a:prstGeom>
          <a:noFill/>
        </p:spPr>
        <p:txBody>
          <a:bodyPr wrap="square" rtlCol="0">
            <a:spAutoFit/>
          </a:bodyPr>
          <a:lstStyle/>
          <a:p>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accent4"/>
                </a:solidFill>
                <a:latin typeface="UD デジタル 教科書体 NP-R" panose="02020400000000000000" pitchFamily="18" charset="-128"/>
                <a:ea typeface="UD デジタル 教科書体 NP-R" panose="02020400000000000000" pitchFamily="18" charset="-128"/>
              </a:rPr>
              <a:t>ファイナリティ</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のある決済 </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日本銀行による定義</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p>
          <a:p>
            <a:pPr marL="539750" indent="-179388"/>
            <a:r>
              <a:rPr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①受け取った金額が後になって紙くずになったり消えてしまったりしない</a:t>
            </a:r>
            <a:endParaRPr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539750" indent="-179388"/>
            <a:r>
              <a:rPr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②決済方法について、行われた決済が後から絶対に取り消されない</a:t>
            </a:r>
            <a:endParaRPr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・ブロック生成の際、コンセンサスアルゴリズムを用いることで皆が同じブロックチェーンを保持できるようにしているが、異なる台帳となってしまう</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チェーンが</a:t>
            </a:r>
            <a:r>
              <a:rPr lang="ja-JP" altLang="en-US" dirty="0">
                <a:solidFill>
                  <a:schemeClr val="accent4"/>
                </a:solidFill>
                <a:latin typeface="UD デジタル 教科書体 NP-R" panose="02020400000000000000" pitchFamily="18" charset="-128"/>
                <a:ea typeface="UD デジタル 教科書体 NP-R" panose="02020400000000000000" pitchFamily="18" charset="-128"/>
              </a:rPr>
              <a:t>フォーク</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する</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可能性は完全にゼロにはできない。</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accent4"/>
                </a:solidFill>
                <a:latin typeface="UD デジタル 教科書体 NP-R" panose="02020400000000000000" pitchFamily="18" charset="-128"/>
                <a:ea typeface="UD デジタル 教科書体 NP-R" panose="02020400000000000000" pitchFamily="18" charset="-128"/>
              </a:rPr>
              <a:t>取引内容が覆る可能性を完全にゼロとすることはできない</a:t>
            </a:r>
            <a:endParaRPr lang="en-US" altLang="ja-JP" dirty="0">
              <a:solidFill>
                <a:schemeClr val="accent4"/>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33261831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四角形: 角を丸くする 29">
            <a:extLst>
              <a:ext uri="{FF2B5EF4-FFF2-40B4-BE49-F238E27FC236}">
                <a16:creationId xmlns:a16="http://schemas.microsoft.com/office/drawing/2014/main" id="{DD4E5A81-BC19-36BE-DA66-51D86EE71064}"/>
              </a:ext>
            </a:extLst>
          </p:cNvPr>
          <p:cNvSpPr/>
          <p:nvPr/>
        </p:nvSpPr>
        <p:spPr>
          <a:xfrm>
            <a:off x="611089" y="2170184"/>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ブロックチェーンの特徴</a:t>
            </a:r>
          </a:p>
        </p:txBody>
      </p:sp>
      <p:sp>
        <p:nvSpPr>
          <p:cNvPr id="4" name="テキスト ボックス 3">
            <a:extLst>
              <a:ext uri="{FF2B5EF4-FFF2-40B4-BE49-F238E27FC236}">
                <a16:creationId xmlns:a16="http://schemas.microsoft.com/office/drawing/2014/main" id="{D89D9A72-F242-4AF8-4E7A-109B4A8B7ADD}"/>
              </a:ext>
            </a:extLst>
          </p:cNvPr>
          <p:cNvSpPr txBox="1"/>
          <p:nvPr/>
        </p:nvSpPr>
        <p:spPr>
          <a:xfrm>
            <a:off x="611089" y="2370134"/>
            <a:ext cx="3181422" cy="400110"/>
          </a:xfrm>
          <a:prstGeom prst="rect">
            <a:avLst/>
          </a:prstGeom>
          <a:noFill/>
        </p:spPr>
        <p:txBody>
          <a:bodyPr wrap="square" rtlCol="0">
            <a:spAutoFit/>
          </a:bodyPr>
          <a:lstStyle/>
          <a:p>
            <a:pPr algn="ct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トレーサビリティ</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3877985"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ブロックチェーンの特徴</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29" name="グラフィックス 28" descr="靴の足跡 単色塗りつぶし">
            <a:extLst>
              <a:ext uri="{FF2B5EF4-FFF2-40B4-BE49-F238E27FC236}">
                <a16:creationId xmlns:a16="http://schemas.microsoft.com/office/drawing/2014/main" id="{C392AEC7-C3BE-05E1-4070-9207A5F4E5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744600" y="2795845"/>
            <a:ext cx="914400" cy="914400"/>
          </a:xfrm>
          <a:prstGeom prst="rect">
            <a:avLst/>
          </a:prstGeom>
        </p:spPr>
      </p:pic>
      <p:sp>
        <p:nvSpPr>
          <p:cNvPr id="31" name="四角形: 角を丸くする 30">
            <a:extLst>
              <a:ext uri="{FF2B5EF4-FFF2-40B4-BE49-F238E27FC236}">
                <a16:creationId xmlns:a16="http://schemas.microsoft.com/office/drawing/2014/main" id="{809E3152-613B-C012-C1AE-99E1E854EDAA}"/>
              </a:ext>
            </a:extLst>
          </p:cNvPr>
          <p:cNvSpPr/>
          <p:nvPr/>
        </p:nvSpPr>
        <p:spPr>
          <a:xfrm>
            <a:off x="4168619" y="2193653"/>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BA1EFDC9-85E0-7423-3289-39CCC6DE5339}"/>
              </a:ext>
            </a:extLst>
          </p:cNvPr>
          <p:cNvSpPr txBox="1"/>
          <p:nvPr/>
        </p:nvSpPr>
        <p:spPr>
          <a:xfrm>
            <a:off x="4158761" y="2426471"/>
            <a:ext cx="3181422"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耐改竄性</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36" name="グラフィックス 35" descr="悪魔の顔 (塗りつぶし) 単色塗りつぶし">
            <a:extLst>
              <a:ext uri="{FF2B5EF4-FFF2-40B4-BE49-F238E27FC236}">
                <a16:creationId xmlns:a16="http://schemas.microsoft.com/office/drawing/2014/main" id="{3FAB2C82-341C-D8C3-27BA-87007CAF86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277284" y="2854682"/>
            <a:ext cx="914400" cy="914400"/>
          </a:xfrm>
          <a:prstGeom prst="rect">
            <a:avLst/>
          </a:prstGeom>
        </p:spPr>
      </p:pic>
      <p:sp>
        <p:nvSpPr>
          <p:cNvPr id="3" name="乗算記号 2">
            <a:extLst>
              <a:ext uri="{FF2B5EF4-FFF2-40B4-BE49-F238E27FC236}">
                <a16:creationId xmlns:a16="http://schemas.microsoft.com/office/drawing/2014/main" id="{78E8594A-0194-D7E6-5D5C-51A38BB3DF48}"/>
              </a:ext>
            </a:extLst>
          </p:cNvPr>
          <p:cNvSpPr/>
          <p:nvPr/>
        </p:nvSpPr>
        <p:spPr>
          <a:xfrm>
            <a:off x="4913056" y="2468278"/>
            <a:ext cx="1642856" cy="1634928"/>
          </a:xfrm>
          <a:prstGeom prst="mathMultiply">
            <a:avLst>
              <a:gd name="adj1" fmla="val 887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EB47F89-E6F2-3769-FD20-F780D2F37CC2}"/>
              </a:ext>
            </a:extLst>
          </p:cNvPr>
          <p:cNvSpPr txBox="1"/>
          <p:nvPr/>
        </p:nvSpPr>
        <p:spPr>
          <a:xfrm>
            <a:off x="490107" y="1523853"/>
            <a:ext cx="6962931" cy="646331"/>
          </a:xfrm>
          <a:prstGeom prst="rect">
            <a:avLst/>
          </a:prstGeom>
          <a:noFill/>
        </p:spPr>
        <p:txBody>
          <a:bodyPr wrap="square" rtlCol="0">
            <a:spAutoFit/>
          </a:bodyPr>
          <a:lstStyle/>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・ブロックチェーンの分類や種類により特徴は異なるが、一般的には以下のような特徴がある。</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59481008-7AD5-BB91-1652-2C9E85C78399}"/>
              </a:ext>
            </a:extLst>
          </p:cNvPr>
          <p:cNvSpPr txBox="1"/>
          <p:nvPr/>
        </p:nvSpPr>
        <p:spPr>
          <a:xfrm>
            <a:off x="611089" y="3706732"/>
            <a:ext cx="3181422" cy="646331"/>
          </a:xfrm>
          <a:prstGeom prst="rect">
            <a:avLst/>
          </a:prstGeom>
          <a:noFill/>
        </p:spPr>
        <p:txBody>
          <a:bodyPr wrap="square" rtlCol="0">
            <a:spAutoFit/>
          </a:bodyPr>
          <a:lstStyle/>
          <a:p>
            <a:pPr algn="ctr"/>
            <a:r>
              <a:rPr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チェーンを辿るくことで、時系列的に</a:t>
            </a:r>
            <a:br>
              <a:rPr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br>
            <a:r>
              <a:rPr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トランザクションを辿ることができる。</a:t>
            </a:r>
            <a:br>
              <a:rPr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br>
            <a:endPar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8" name="テキスト ボックス 7">
            <a:extLst>
              <a:ext uri="{FF2B5EF4-FFF2-40B4-BE49-F238E27FC236}">
                <a16:creationId xmlns:a16="http://schemas.microsoft.com/office/drawing/2014/main" id="{5C1B30BE-290E-EC0D-825F-D505FC5D5FF2}"/>
              </a:ext>
            </a:extLst>
          </p:cNvPr>
          <p:cNvSpPr txBox="1"/>
          <p:nvPr/>
        </p:nvSpPr>
        <p:spPr>
          <a:xfrm>
            <a:off x="4178477" y="3763069"/>
            <a:ext cx="3181422" cy="461665"/>
          </a:xfrm>
          <a:prstGeom prst="rect">
            <a:avLst/>
          </a:prstGeom>
          <a:noFill/>
        </p:spPr>
        <p:txBody>
          <a:bodyPr wrap="square" rtlCol="0">
            <a:spAutoFit/>
          </a:bodyPr>
          <a:lstStyle/>
          <a:p>
            <a:pPr algn="ctr"/>
            <a:r>
              <a:rPr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暗号学的技術を用いることで、改ざん検出が容易である。</a:t>
            </a:r>
            <a:endPar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9" name="四角形: 角を丸くする 8">
            <a:extLst>
              <a:ext uri="{FF2B5EF4-FFF2-40B4-BE49-F238E27FC236}">
                <a16:creationId xmlns:a16="http://schemas.microsoft.com/office/drawing/2014/main" id="{2D7AC251-38A9-53D8-4DBF-AB9D0A86D984}"/>
              </a:ext>
            </a:extLst>
          </p:cNvPr>
          <p:cNvSpPr/>
          <p:nvPr/>
        </p:nvSpPr>
        <p:spPr>
          <a:xfrm>
            <a:off x="600302" y="4514241"/>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688F17EC-2314-6F75-EC12-727AA6BBDE77}"/>
              </a:ext>
            </a:extLst>
          </p:cNvPr>
          <p:cNvSpPr txBox="1"/>
          <p:nvPr/>
        </p:nvSpPr>
        <p:spPr>
          <a:xfrm>
            <a:off x="600302" y="4714191"/>
            <a:ext cx="3181422"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分散性</a:t>
            </a:r>
            <a:r>
              <a:rPr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耐障害性</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11" name="グラフィックス 10">
            <a:extLst>
              <a:ext uri="{FF2B5EF4-FFF2-40B4-BE49-F238E27FC236}">
                <a16:creationId xmlns:a16="http://schemas.microsoft.com/office/drawing/2014/main" id="{D0F0DDDC-8877-4BB9-31A9-96C28037B85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736841" y="5139902"/>
            <a:ext cx="908343" cy="914400"/>
          </a:xfrm>
          <a:prstGeom prst="rect">
            <a:avLst/>
          </a:prstGeom>
        </p:spPr>
      </p:pic>
      <p:sp>
        <p:nvSpPr>
          <p:cNvPr id="12" name="テキスト ボックス 11">
            <a:extLst>
              <a:ext uri="{FF2B5EF4-FFF2-40B4-BE49-F238E27FC236}">
                <a16:creationId xmlns:a16="http://schemas.microsoft.com/office/drawing/2014/main" id="{7B472551-698E-430A-F2E5-4FAAA32D1813}"/>
              </a:ext>
            </a:extLst>
          </p:cNvPr>
          <p:cNvSpPr txBox="1"/>
          <p:nvPr/>
        </p:nvSpPr>
        <p:spPr>
          <a:xfrm>
            <a:off x="600302" y="6050789"/>
            <a:ext cx="3181422" cy="461665"/>
          </a:xfrm>
          <a:prstGeom prst="rect">
            <a:avLst/>
          </a:prstGeom>
          <a:noFill/>
        </p:spPr>
        <p:txBody>
          <a:bodyPr wrap="square" rtlCol="0">
            <a:spAutoFit/>
          </a:bodyPr>
          <a:lstStyle/>
          <a:p>
            <a:pPr algn="ctr"/>
            <a:r>
              <a:rPr kumimoji="1"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分散管理された仕組みにより、</a:t>
            </a:r>
            <a:br>
              <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br>
            <a:r>
              <a:rPr kumimoji="1"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障害に対して耐性が高い。</a:t>
            </a:r>
            <a:endPar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25" name="四角形: 角を丸くする 24">
            <a:extLst>
              <a:ext uri="{FF2B5EF4-FFF2-40B4-BE49-F238E27FC236}">
                <a16:creationId xmlns:a16="http://schemas.microsoft.com/office/drawing/2014/main" id="{060CCA1F-7CEB-21EC-388A-5B067D981E86}"/>
              </a:ext>
            </a:extLst>
          </p:cNvPr>
          <p:cNvSpPr/>
          <p:nvPr/>
        </p:nvSpPr>
        <p:spPr>
          <a:xfrm>
            <a:off x="4188335" y="4545591"/>
            <a:ext cx="3181422" cy="812347"/>
          </a:xfrm>
          <a:prstGeom prst="roundRect">
            <a:avLst>
              <a:gd name="adj" fmla="val 4651"/>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524C3B5C-FCD8-4BFF-1B59-2FBBE059587A}"/>
              </a:ext>
            </a:extLst>
          </p:cNvPr>
          <p:cNvSpPr txBox="1"/>
          <p:nvPr/>
        </p:nvSpPr>
        <p:spPr>
          <a:xfrm>
            <a:off x="4168619" y="4515917"/>
            <a:ext cx="3181422"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高い透明性</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33" name="テキスト ボックス 32">
            <a:extLst>
              <a:ext uri="{FF2B5EF4-FFF2-40B4-BE49-F238E27FC236}">
                <a16:creationId xmlns:a16="http://schemas.microsoft.com/office/drawing/2014/main" id="{AF3A2B07-09B0-8185-FA1D-723A170240AF}"/>
              </a:ext>
            </a:extLst>
          </p:cNvPr>
          <p:cNvSpPr txBox="1"/>
          <p:nvPr/>
        </p:nvSpPr>
        <p:spPr>
          <a:xfrm>
            <a:off x="4188335" y="4896273"/>
            <a:ext cx="3181422" cy="461665"/>
          </a:xfrm>
          <a:prstGeom prst="rect">
            <a:avLst/>
          </a:prstGeom>
          <a:noFill/>
        </p:spPr>
        <p:txBody>
          <a:bodyPr wrap="square" rtlCol="0">
            <a:spAutoFit/>
          </a:bodyPr>
          <a:lstStyle/>
          <a:p>
            <a:pPr marL="269875" indent="-269875" algn="ctr"/>
            <a:r>
              <a:rPr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ネットワークの参加者であれば、だれでも取引の内容を確認できる。</a:t>
            </a:r>
            <a:endPar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46" name="四角形: 角を丸くする 45">
            <a:extLst>
              <a:ext uri="{FF2B5EF4-FFF2-40B4-BE49-F238E27FC236}">
                <a16:creationId xmlns:a16="http://schemas.microsoft.com/office/drawing/2014/main" id="{5EB2F30F-C3E7-6F4D-9178-CD3F9DCA701A}"/>
              </a:ext>
            </a:extLst>
          </p:cNvPr>
          <p:cNvSpPr/>
          <p:nvPr/>
        </p:nvSpPr>
        <p:spPr>
          <a:xfrm>
            <a:off x="4208051" y="5634904"/>
            <a:ext cx="3181422" cy="933883"/>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3BABB22E-B225-B20C-0BDC-15C8432B7620}"/>
              </a:ext>
            </a:extLst>
          </p:cNvPr>
          <p:cNvSpPr txBox="1"/>
          <p:nvPr/>
        </p:nvSpPr>
        <p:spPr>
          <a:xfrm>
            <a:off x="4188335" y="5616988"/>
            <a:ext cx="3181422"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効率化</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53" name="テキスト ボックス 52">
            <a:extLst>
              <a:ext uri="{FF2B5EF4-FFF2-40B4-BE49-F238E27FC236}">
                <a16:creationId xmlns:a16="http://schemas.microsoft.com/office/drawing/2014/main" id="{A909CDB1-873F-B225-B9FE-8B99FA680928}"/>
              </a:ext>
            </a:extLst>
          </p:cNvPr>
          <p:cNvSpPr txBox="1"/>
          <p:nvPr/>
        </p:nvSpPr>
        <p:spPr>
          <a:xfrm>
            <a:off x="4199807" y="5926143"/>
            <a:ext cx="3181422" cy="646331"/>
          </a:xfrm>
          <a:prstGeom prst="rect">
            <a:avLst/>
          </a:prstGeom>
          <a:noFill/>
        </p:spPr>
        <p:txBody>
          <a:bodyPr wrap="square" rtlCol="0">
            <a:spAutoFit/>
          </a:bodyPr>
          <a:lstStyle/>
          <a:p>
            <a:pPr algn="ctr"/>
            <a:r>
              <a:rPr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スマートコントラクトを活用した効率化や、プラットフォーム間のやり取りの効率化が図れる可能性がある。</a:t>
            </a:r>
            <a:endPar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1083473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ブロックチェーンとは？</a:t>
            </a: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4185761"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ブロックチェーンとは何か</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F922A8C1-8EFE-2F2D-F34C-0D2623F851AB}"/>
              </a:ext>
            </a:extLst>
          </p:cNvPr>
          <p:cNvSpPr txBox="1"/>
          <p:nvPr/>
        </p:nvSpPr>
        <p:spPr>
          <a:xfrm>
            <a:off x="490107" y="1523853"/>
            <a:ext cx="6962931" cy="923330"/>
          </a:xfrm>
          <a:prstGeom prst="rect">
            <a:avLst/>
          </a:prstGeom>
          <a:noFill/>
        </p:spPr>
        <p:txBody>
          <a:bodyPr wrap="square" lIns="91440" tIns="45720" rIns="91440" bIns="45720" rtlCol="0" anchor="t">
            <a:spAutoFit/>
          </a:bodyPr>
          <a:lstStyle/>
          <a:p>
            <a:pPr marL="269875" indent="-269875"/>
            <a:r>
              <a:rPr kumimoji="1" lang="ja-JP" altLang="en-US" dirty="0">
                <a:solidFill>
                  <a:schemeClr val="bg1">
                    <a:lumMod val="85000"/>
                  </a:schemeClr>
                </a:solidFill>
                <a:latin typeface="UD デジタル 教科書体 NP-R"/>
                <a:ea typeface="UD デジタル 教科書体 NP-R"/>
              </a:rPr>
              <a:t>・データを「</a:t>
            </a:r>
            <a:r>
              <a:rPr kumimoji="1" lang="ja-JP" altLang="en-US" dirty="0">
                <a:solidFill>
                  <a:schemeClr val="accent4"/>
                </a:solidFill>
                <a:latin typeface="UD デジタル 教科書体 NP-R"/>
                <a:ea typeface="UD デジタル 教科書体 NP-R"/>
              </a:rPr>
              <a:t>ブロック</a:t>
            </a:r>
            <a:r>
              <a:rPr kumimoji="1" lang="ja-JP" altLang="en-US" dirty="0">
                <a:solidFill>
                  <a:schemeClr val="bg1">
                    <a:lumMod val="85000"/>
                  </a:schemeClr>
                </a:solidFill>
                <a:latin typeface="UD デジタル 教科書体 NP-R"/>
                <a:ea typeface="UD デジタル 教科書体 NP-R"/>
              </a:rPr>
              <a:t>」と呼ばれる単位に記録し、そのブロックを時系列順に「</a:t>
            </a:r>
            <a:r>
              <a:rPr kumimoji="1" lang="ja-JP" altLang="en-US" dirty="0">
                <a:solidFill>
                  <a:schemeClr val="accent4"/>
                </a:solidFill>
                <a:latin typeface="UD デジタル 教科書体 NP-R"/>
                <a:ea typeface="UD デジタル 教科書体 NP-R"/>
              </a:rPr>
              <a:t>チェーン</a:t>
            </a:r>
            <a:r>
              <a:rPr kumimoji="1" lang="ja-JP" altLang="en-US" dirty="0">
                <a:solidFill>
                  <a:schemeClr val="bg1">
                    <a:lumMod val="85000"/>
                  </a:schemeClr>
                </a:solidFill>
                <a:latin typeface="UD デジタル 教科書体 NP-R"/>
                <a:ea typeface="UD デジタル 教科書体 NP-R"/>
              </a:rPr>
              <a:t>」状につなげて保存する</a:t>
            </a:r>
            <a:r>
              <a:rPr kumimoji="1" lang="ja-JP" altLang="en-US" dirty="0">
                <a:solidFill>
                  <a:schemeClr val="accent4"/>
                </a:solidFill>
                <a:latin typeface="UD デジタル 教科書体 NP-R"/>
                <a:ea typeface="UD デジタル 教科書体 NP-R"/>
              </a:rPr>
              <a:t>分散型の台帳</a:t>
            </a:r>
            <a:r>
              <a:rPr lang="ja-JP" altLang="en-US" dirty="0">
                <a:solidFill>
                  <a:schemeClr val="accent4"/>
                </a:solidFill>
                <a:latin typeface="UD デジタル 教科書体 NP-R"/>
                <a:ea typeface="UD デジタル 教科書体 NP-R"/>
              </a:rPr>
              <a:t>(データ構造)</a:t>
            </a:r>
            <a:r>
              <a:rPr kumimoji="1" lang="ja-JP" altLang="en-US" dirty="0">
                <a:solidFill>
                  <a:schemeClr val="bg1">
                    <a:lumMod val="85000"/>
                  </a:schemeClr>
                </a:solidFill>
                <a:latin typeface="UD デジタル 教科書体 NP-R"/>
                <a:ea typeface="UD デジタル 教科書体 NP-R"/>
              </a:rPr>
              <a:t>、あるいはそれを実現する</a:t>
            </a:r>
            <a:r>
              <a:rPr kumimoji="1" lang="ja-JP" altLang="en-US" dirty="0">
                <a:solidFill>
                  <a:schemeClr val="accent4"/>
                </a:solidFill>
                <a:latin typeface="UD デジタル 教科書体 NP-R"/>
                <a:ea typeface="UD デジタル 教科書体 NP-R"/>
              </a:rPr>
              <a:t>分散型台帳技術</a:t>
            </a:r>
            <a:r>
              <a:rPr kumimoji="1" lang="ja-JP" altLang="en-US" dirty="0">
                <a:solidFill>
                  <a:schemeClr val="bg1">
                    <a:lumMod val="85000"/>
                  </a:schemeClr>
                </a:solidFill>
                <a:latin typeface="UD デジタル 教科書体 NP-R"/>
                <a:ea typeface="UD デジタル 教科書体 NP-R"/>
              </a:rPr>
              <a:t>。</a:t>
            </a:r>
            <a:endParaRPr lang="en-US" altLang="ja-JP" sz="1400" dirty="0">
              <a:solidFill>
                <a:schemeClr val="bg1">
                  <a:lumMod val="85000"/>
                </a:schemeClr>
              </a:solidFill>
              <a:latin typeface="UD デジタル 教科書体 NP-R"/>
              <a:ea typeface="UD デジタル 教科書体 NP-R"/>
            </a:endParaRPr>
          </a:p>
        </p:txBody>
      </p:sp>
      <p:sp>
        <p:nvSpPr>
          <p:cNvPr id="24" name="テキスト ボックス 23">
            <a:extLst>
              <a:ext uri="{FF2B5EF4-FFF2-40B4-BE49-F238E27FC236}">
                <a16:creationId xmlns:a16="http://schemas.microsoft.com/office/drawing/2014/main" id="{97CD5C56-F4C9-7EB4-04E4-0A030D9D766F}"/>
              </a:ext>
            </a:extLst>
          </p:cNvPr>
          <p:cNvSpPr txBox="1"/>
          <p:nvPr/>
        </p:nvSpPr>
        <p:spPr>
          <a:xfrm>
            <a:off x="11786847" y="5179910"/>
            <a:ext cx="1146764" cy="276999"/>
          </a:xfrm>
          <a:prstGeom prst="rect">
            <a:avLst/>
          </a:prstGeom>
          <a:noFill/>
        </p:spPr>
        <p:txBody>
          <a:bodyPr wrap="square" rtlCol="0">
            <a:spAutoFit/>
          </a:bodyPr>
          <a:lstStyle/>
          <a:p>
            <a:r>
              <a:rPr kumimoji="1" lang="ja-JP" altLang="en-US" sz="1200" dirty="0">
                <a:solidFill>
                  <a:schemeClr val="bg1">
                    <a:lumMod val="50000"/>
                  </a:schemeClr>
                </a:solidFill>
              </a:rPr>
              <a:t>・・・</a:t>
            </a:r>
          </a:p>
        </p:txBody>
      </p:sp>
      <p:sp>
        <p:nvSpPr>
          <p:cNvPr id="3" name="テキスト ボックス 2">
            <a:extLst>
              <a:ext uri="{FF2B5EF4-FFF2-40B4-BE49-F238E27FC236}">
                <a16:creationId xmlns:a16="http://schemas.microsoft.com/office/drawing/2014/main" id="{9300DB0B-C9F2-0588-98AF-5DE0AFD5B334}"/>
              </a:ext>
            </a:extLst>
          </p:cNvPr>
          <p:cNvSpPr txBox="1"/>
          <p:nvPr/>
        </p:nvSpPr>
        <p:spPr>
          <a:xfrm>
            <a:off x="517815" y="2417470"/>
            <a:ext cx="6962931" cy="307777"/>
          </a:xfrm>
          <a:prstGeom prst="rect">
            <a:avLst/>
          </a:prstGeom>
          <a:noFill/>
        </p:spPr>
        <p:txBody>
          <a:bodyPr wrap="square" lIns="91440" tIns="45720" rIns="91440" bIns="45720" rtlCol="0" anchor="t">
            <a:spAutoFit/>
          </a:bodyPr>
          <a:lstStyle/>
          <a:p>
            <a:pPr marL="269875" indent="-269875"/>
            <a:r>
              <a:rPr kumimoji="1" lang="ja-JP" altLang="en-US" sz="1400">
                <a:solidFill>
                  <a:schemeClr val="bg1">
                    <a:lumMod val="85000"/>
                  </a:schemeClr>
                </a:solidFill>
                <a:latin typeface="UD デジタル 教科書体 NP-R"/>
                <a:ea typeface="UD デジタル 教科書体 NP-R"/>
              </a:rPr>
              <a:t>・</a:t>
            </a:r>
            <a:r>
              <a:rPr lang="ja-JP" altLang="en-US" sz="1400">
                <a:solidFill>
                  <a:schemeClr val="accent4"/>
                </a:solidFill>
                <a:latin typeface="UD デジタル 教科書体 NP-R"/>
                <a:ea typeface="UD デジタル 教科書体 NP-R"/>
              </a:rPr>
              <a:t>分散型台帳</a:t>
            </a:r>
            <a:r>
              <a:rPr lang="en-US" altLang="ja-JP" sz="1400" dirty="0">
                <a:solidFill>
                  <a:schemeClr val="bg1">
                    <a:lumMod val="85000"/>
                  </a:schemeClr>
                </a:solidFill>
                <a:latin typeface="UD デジタル 教科書体 NP-R"/>
                <a:ea typeface="UD デジタル 教科書体 NP-R"/>
              </a:rPr>
              <a:t>:</a:t>
            </a:r>
            <a:r>
              <a:rPr lang="ja-JP" altLang="en-US" sz="1400">
                <a:solidFill>
                  <a:schemeClr val="bg1">
                    <a:lumMod val="85000"/>
                  </a:schemeClr>
                </a:solidFill>
                <a:latin typeface="UD デジタル 教科書体 NP-R"/>
                <a:ea typeface="UD デジタル 教科書体 NP-R"/>
              </a:rPr>
              <a:t> ネットワークの参加者(ノード)で管理される</a:t>
            </a:r>
            <a:r>
              <a:rPr lang="ja-JP" altLang="en-US" sz="1400" u="sng">
                <a:solidFill>
                  <a:schemeClr val="bg1">
                    <a:lumMod val="85000"/>
                  </a:schemeClr>
                </a:solidFill>
                <a:latin typeface="UD デジタル 教科書体 NP-R"/>
                <a:ea typeface="UD デジタル 教科書体 NP-R"/>
              </a:rPr>
              <a:t>追記専用</a:t>
            </a:r>
            <a:r>
              <a:rPr lang="ja-JP" altLang="en-US" sz="1400">
                <a:solidFill>
                  <a:schemeClr val="bg1">
                    <a:lumMod val="85000"/>
                  </a:schemeClr>
                </a:solidFill>
                <a:latin typeface="UD デジタル 教科書体 NP-R"/>
                <a:ea typeface="UD デジタル 教科書体 NP-R"/>
              </a:rPr>
              <a:t>の台帳</a:t>
            </a:r>
            <a:endParaRPr lang="en-US" altLang="ja-JP" sz="1400">
              <a:solidFill>
                <a:schemeClr val="bg1">
                  <a:lumMod val="85000"/>
                </a:schemeClr>
              </a:solidFill>
              <a:latin typeface="UD デジタル 教科書体 NP-R"/>
              <a:ea typeface="UD デジタル 教科書体 NP-R"/>
            </a:endParaRPr>
          </a:p>
        </p:txBody>
      </p:sp>
      <p:sp>
        <p:nvSpPr>
          <p:cNvPr id="10" name="テキスト ボックス 9">
            <a:extLst>
              <a:ext uri="{FF2B5EF4-FFF2-40B4-BE49-F238E27FC236}">
                <a16:creationId xmlns:a16="http://schemas.microsoft.com/office/drawing/2014/main" id="{A6D77C59-BDB2-117B-631F-2521FCE7BDDD}"/>
              </a:ext>
            </a:extLst>
          </p:cNvPr>
          <p:cNvSpPr txBox="1"/>
          <p:nvPr/>
        </p:nvSpPr>
        <p:spPr>
          <a:xfrm>
            <a:off x="490107" y="3429000"/>
            <a:ext cx="7100864" cy="3416320"/>
          </a:xfrm>
          <a:prstGeom prst="rect">
            <a:avLst/>
          </a:prstGeom>
          <a:noFill/>
        </p:spPr>
        <p:txBody>
          <a:bodyPr wrap="square" lIns="91440" tIns="45720" rIns="91440" bIns="45720" rtlCol="0" anchor="t">
            <a:spAutoFit/>
          </a:bodyPr>
          <a:lstStyle/>
          <a:p>
            <a:pPr marL="269875" indent="-269875"/>
            <a:r>
              <a:rPr lang="ja-JP" altLang="en-US" dirty="0">
                <a:solidFill>
                  <a:schemeClr val="bg1">
                    <a:lumMod val="85000"/>
                  </a:schemeClr>
                </a:solidFill>
                <a:latin typeface="UD デジタル 教科書体 NP-R"/>
                <a:ea typeface="UD デジタル 教科書体 NP-R"/>
              </a:rPr>
              <a:t>・「信頼すべき管理人」を置かずに、みんなでデータを</a:t>
            </a:r>
            <a:r>
              <a:rPr lang="ja-JP" altLang="en-US" dirty="0">
                <a:solidFill>
                  <a:schemeClr val="accent4"/>
                </a:solidFill>
                <a:latin typeface="UD デジタル 教科書体 NP-R"/>
                <a:ea typeface="UD デジタル 教科書体 NP-R"/>
              </a:rPr>
              <a:t>保持</a:t>
            </a:r>
            <a:r>
              <a:rPr lang="en-US" altLang="ja-JP" dirty="0">
                <a:solidFill>
                  <a:schemeClr val="accent4"/>
                </a:solidFill>
                <a:latin typeface="UD デジタル 教科書体 NP-R"/>
                <a:ea typeface="UD デジタル 教科書体 NP-R"/>
              </a:rPr>
              <a:t>/</a:t>
            </a:r>
            <a:r>
              <a:rPr lang="ja-JP" altLang="en-US" dirty="0">
                <a:solidFill>
                  <a:schemeClr val="accent4"/>
                </a:solidFill>
                <a:latin typeface="UD デジタル 教科書体 NP-R"/>
                <a:ea typeface="UD デジタル 教科書体 NP-R"/>
              </a:rPr>
              <a:t>記録</a:t>
            </a:r>
            <a:r>
              <a:rPr lang="en-US" altLang="ja-JP" dirty="0">
                <a:solidFill>
                  <a:schemeClr val="accent4"/>
                </a:solidFill>
                <a:latin typeface="UD デジタル 教科書体 NP-R"/>
                <a:ea typeface="UD デジタル 教科書体 NP-R"/>
              </a:rPr>
              <a:t>/</a:t>
            </a:r>
            <a:r>
              <a:rPr lang="ja-JP" altLang="en-US" dirty="0">
                <a:solidFill>
                  <a:schemeClr val="accent4"/>
                </a:solidFill>
                <a:latin typeface="UD デジタル 教科書体 NP-R"/>
                <a:ea typeface="UD デジタル 教科書体 NP-R"/>
              </a:rPr>
              <a:t>管理</a:t>
            </a:r>
            <a:r>
              <a:rPr lang="ja-JP" altLang="en-US" dirty="0">
                <a:solidFill>
                  <a:schemeClr val="bg1">
                    <a:lumMod val="85000"/>
                  </a:schemeClr>
                </a:solidFill>
                <a:latin typeface="UD デジタル 教科書体 NP-R"/>
                <a:ea typeface="UD デジタル 教科書体 NP-R"/>
              </a:rPr>
              <a:t>したい。</a:t>
            </a:r>
            <a:endParaRPr lang="en-US" altLang="ja-JP" dirty="0">
              <a:solidFill>
                <a:schemeClr val="bg1">
                  <a:lumMod val="85000"/>
                </a:schemeClr>
              </a:solidFill>
              <a:latin typeface="UD デジタル 教科書体 NP-R"/>
              <a:ea typeface="UD デジタル 教科書体 NP-R"/>
            </a:endParaRPr>
          </a:p>
          <a:p>
            <a:pPr marL="269875" indent="-269875"/>
            <a:r>
              <a:rPr lang="ja-JP" altLang="en-US" dirty="0">
                <a:solidFill>
                  <a:schemeClr val="bg1">
                    <a:lumMod val="85000"/>
                  </a:schemeClr>
                </a:solidFill>
                <a:latin typeface="UD デジタル 教科書体 NP-R"/>
                <a:ea typeface="UD デジタル 教科書体 NP-R"/>
              </a:rPr>
              <a:t>・管理人はいないけれど、管理するデータはみんなでお互いに確認をしあうことで、なんとか</a:t>
            </a:r>
            <a:r>
              <a:rPr lang="ja-JP" altLang="en-US" dirty="0">
                <a:solidFill>
                  <a:schemeClr val="accent4"/>
                </a:solidFill>
                <a:latin typeface="UD デジタル 教科書体 NP-R"/>
                <a:ea typeface="UD デジタル 教科書体 NP-R"/>
              </a:rPr>
              <a:t>信頼を担保</a:t>
            </a:r>
            <a:r>
              <a:rPr lang="ja-JP" altLang="en-US" dirty="0">
                <a:solidFill>
                  <a:schemeClr val="bg1">
                    <a:lumMod val="85000"/>
                  </a:schemeClr>
                </a:solidFill>
                <a:latin typeface="UD デジタル 教科書体 NP-R"/>
                <a:ea typeface="UD デジタル 教科書体 NP-R"/>
              </a:rPr>
              <a:t>することにしよう。</a:t>
            </a:r>
            <a:endParaRPr lang="en-US" altLang="ja-JP" dirty="0">
              <a:solidFill>
                <a:schemeClr val="bg1">
                  <a:lumMod val="85000"/>
                </a:schemeClr>
              </a:solidFill>
              <a:latin typeface="UD デジタル 教科書体 NP-R"/>
              <a:ea typeface="UD デジタル 教科書体 NP-R"/>
            </a:endParaRPr>
          </a:p>
          <a:p>
            <a:pPr marL="269875" indent="-269875"/>
            <a:endParaRPr lang="en-US" altLang="ja-JP" dirty="0">
              <a:solidFill>
                <a:schemeClr val="bg1">
                  <a:lumMod val="85000"/>
                </a:schemeClr>
              </a:solidFill>
              <a:latin typeface="UD デジタル 教科書体 NP-R"/>
              <a:ea typeface="UD デジタル 教科書体 NP-R"/>
            </a:endParaRPr>
          </a:p>
          <a:p>
            <a:pPr marL="269875" indent="-269875"/>
            <a:r>
              <a:rPr lang="ja-JP" altLang="en-US" dirty="0">
                <a:solidFill>
                  <a:schemeClr val="bg1">
                    <a:lumMod val="85000"/>
                  </a:schemeClr>
                </a:solidFill>
                <a:latin typeface="UD デジタル 教科書体 NP-R"/>
                <a:ea typeface="UD デジタル 教科書体 NP-R"/>
              </a:rPr>
              <a:t>じゃあ、それを実現するための、</a:t>
            </a:r>
            <a:endParaRPr lang="en-US" altLang="ja-JP" dirty="0">
              <a:solidFill>
                <a:schemeClr val="bg1">
                  <a:lumMod val="85000"/>
                </a:schemeClr>
              </a:solidFill>
              <a:latin typeface="UD デジタル 教科書体 NP-R"/>
              <a:ea typeface="UD デジタル 教科書体 NP-R"/>
            </a:endParaRPr>
          </a:p>
          <a:p>
            <a:pPr marL="536575" indent="-269875"/>
            <a:r>
              <a:rPr lang="ja-JP" altLang="en-US" dirty="0">
                <a:solidFill>
                  <a:schemeClr val="bg1">
                    <a:lumMod val="85000"/>
                  </a:schemeClr>
                </a:solidFill>
                <a:latin typeface="UD デジタル 教科書体 NP-R"/>
                <a:ea typeface="UD デジタル 教科書体 NP-R"/>
              </a:rPr>
              <a:t>・データの</a:t>
            </a:r>
            <a:r>
              <a:rPr lang="ja-JP" altLang="en-US" dirty="0">
                <a:solidFill>
                  <a:schemeClr val="accent4"/>
                </a:solidFill>
                <a:latin typeface="UD デジタル 教科書体 NP-R"/>
                <a:ea typeface="UD デジタル 教科書体 NP-R"/>
              </a:rPr>
              <a:t>共有</a:t>
            </a:r>
            <a:r>
              <a:rPr lang="ja-JP" altLang="en-US" dirty="0">
                <a:solidFill>
                  <a:schemeClr val="bg1">
                    <a:lumMod val="85000"/>
                  </a:schemeClr>
                </a:solidFill>
                <a:latin typeface="UD デジタル 教科書体 NP-R"/>
                <a:ea typeface="UD デジタル 教科書体 NP-R"/>
              </a:rPr>
              <a:t>の仕方</a:t>
            </a:r>
            <a:endParaRPr lang="en-US" altLang="ja-JP" dirty="0">
              <a:solidFill>
                <a:schemeClr val="bg1">
                  <a:lumMod val="85000"/>
                </a:schemeClr>
              </a:solidFill>
              <a:latin typeface="UD デジタル 教科書体 NP-R"/>
              <a:ea typeface="UD デジタル 教科書体 NP-R"/>
            </a:endParaRPr>
          </a:p>
          <a:p>
            <a:pPr marL="536575" indent="-269875"/>
            <a:r>
              <a:rPr lang="ja-JP" altLang="en-US" dirty="0">
                <a:solidFill>
                  <a:schemeClr val="bg1">
                    <a:lumMod val="85000"/>
                  </a:schemeClr>
                </a:solidFill>
                <a:latin typeface="UD デジタル 教科書体 NP-R"/>
                <a:ea typeface="UD デジタル 教科書体 NP-R"/>
              </a:rPr>
              <a:t>・データの</a:t>
            </a:r>
            <a:r>
              <a:rPr lang="ja-JP" altLang="en-US" dirty="0">
                <a:solidFill>
                  <a:schemeClr val="accent4"/>
                </a:solidFill>
                <a:latin typeface="UD デジタル 教科書体 NP-R"/>
                <a:ea typeface="UD デジタル 教科書体 NP-R"/>
              </a:rPr>
              <a:t>記録</a:t>
            </a:r>
            <a:r>
              <a:rPr lang="ja-JP" altLang="en-US" dirty="0">
                <a:solidFill>
                  <a:schemeClr val="bg1">
                    <a:lumMod val="85000"/>
                  </a:schemeClr>
                </a:solidFill>
                <a:latin typeface="UD デジタル 教科書体 NP-R"/>
                <a:ea typeface="UD デジタル 教科書体 NP-R"/>
              </a:rPr>
              <a:t>の仕方</a:t>
            </a:r>
            <a:endParaRPr lang="en-US" altLang="ja-JP" dirty="0">
              <a:solidFill>
                <a:schemeClr val="bg1">
                  <a:lumMod val="85000"/>
                </a:schemeClr>
              </a:solidFill>
              <a:latin typeface="UD デジタル 教科書体 NP-R"/>
              <a:ea typeface="UD デジタル 教科書体 NP-R"/>
            </a:endParaRPr>
          </a:p>
          <a:p>
            <a:pPr marL="536575" indent="-269875"/>
            <a:r>
              <a:rPr lang="ja-JP" altLang="en-US" dirty="0">
                <a:solidFill>
                  <a:schemeClr val="bg1">
                    <a:lumMod val="85000"/>
                  </a:schemeClr>
                </a:solidFill>
                <a:latin typeface="UD デジタル 教科書体 NP-R"/>
                <a:ea typeface="UD デジタル 教科書体 NP-R"/>
              </a:rPr>
              <a:t>・簡単にデータが</a:t>
            </a:r>
            <a:r>
              <a:rPr lang="ja-JP" altLang="en-US" dirty="0">
                <a:solidFill>
                  <a:schemeClr val="accent4"/>
                </a:solidFill>
                <a:latin typeface="UD デジタル 教科書体 NP-R"/>
                <a:ea typeface="UD デジタル 教科書体 NP-R"/>
              </a:rPr>
              <a:t>正しいことを確認</a:t>
            </a:r>
            <a:r>
              <a:rPr lang="ja-JP" altLang="en-US" dirty="0">
                <a:solidFill>
                  <a:schemeClr val="bg1">
                    <a:lumMod val="85000"/>
                  </a:schemeClr>
                </a:solidFill>
                <a:latin typeface="UD デジタル 教科書体 NP-R"/>
                <a:ea typeface="UD デジタル 教科書体 NP-R"/>
              </a:rPr>
              <a:t>できる方法</a:t>
            </a:r>
            <a:endParaRPr lang="en-US" altLang="ja-JP" dirty="0">
              <a:solidFill>
                <a:schemeClr val="bg1">
                  <a:lumMod val="85000"/>
                </a:schemeClr>
              </a:solidFill>
              <a:latin typeface="UD デジタル 教科書体 NP-R"/>
              <a:ea typeface="UD デジタル 教科書体 NP-R"/>
            </a:endParaRPr>
          </a:p>
          <a:p>
            <a:pPr marL="269875" indent="-269875"/>
            <a:r>
              <a:rPr lang="ja-JP" altLang="en-US" dirty="0">
                <a:solidFill>
                  <a:schemeClr val="bg1">
                    <a:lumMod val="85000"/>
                  </a:schemeClr>
                </a:solidFill>
                <a:latin typeface="UD デジタル 教科書体 NP-R"/>
                <a:ea typeface="UD デジタル 教科書体 NP-R"/>
              </a:rPr>
              <a:t>等を真摯に考えてみましょう！</a:t>
            </a:r>
            <a:br>
              <a:rPr lang="en-US" altLang="ja-JP" dirty="0">
                <a:solidFill>
                  <a:schemeClr val="bg1">
                    <a:lumMod val="85000"/>
                  </a:schemeClr>
                </a:solidFill>
                <a:latin typeface="UD デジタル 教科書体 NP-R"/>
                <a:ea typeface="UD デジタル 教科書体 NP-R"/>
              </a:rPr>
            </a:br>
            <a:endParaRPr lang="en-US" altLang="ja-JP" dirty="0">
              <a:solidFill>
                <a:schemeClr val="bg1">
                  <a:lumMod val="85000"/>
                </a:schemeClr>
              </a:solidFill>
              <a:latin typeface="UD デジタル 教科書体 NP-R"/>
              <a:ea typeface="UD デジタル 教科書体 NP-R"/>
            </a:endParaRPr>
          </a:p>
          <a:p>
            <a:pPr algn="r"/>
            <a:r>
              <a:rPr lang="ja-JP" altLang="en-US" dirty="0">
                <a:solidFill>
                  <a:schemeClr val="bg1">
                    <a:lumMod val="85000"/>
                  </a:schemeClr>
                </a:solidFill>
                <a:latin typeface="UD デジタル 教科書体 NP-R"/>
                <a:ea typeface="UD デジタル 教科書体 NP-R"/>
              </a:rPr>
              <a:t>という世界があり、その世界における一つの解がブロックチェーン。</a:t>
            </a:r>
            <a:endParaRPr lang="en-US" altLang="ja-JP" dirty="0">
              <a:solidFill>
                <a:schemeClr val="bg1">
                  <a:lumMod val="85000"/>
                </a:schemeClr>
              </a:solidFill>
              <a:latin typeface="UD デジタル 教科書体 NP-R"/>
              <a:ea typeface="UD デジタル 教科書体 NP-R"/>
            </a:endParaRPr>
          </a:p>
        </p:txBody>
      </p:sp>
      <p:sp>
        <p:nvSpPr>
          <p:cNvPr id="11" name="テキスト ボックス 10">
            <a:extLst>
              <a:ext uri="{FF2B5EF4-FFF2-40B4-BE49-F238E27FC236}">
                <a16:creationId xmlns:a16="http://schemas.microsoft.com/office/drawing/2014/main" id="{2DDC5BE6-E9FF-9FD9-13B0-A2875E988889}"/>
              </a:ext>
            </a:extLst>
          </p:cNvPr>
          <p:cNvSpPr txBox="1"/>
          <p:nvPr/>
        </p:nvSpPr>
        <p:spPr>
          <a:xfrm>
            <a:off x="226571" y="2967335"/>
            <a:ext cx="3877985"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もっと</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大雑把に言うと、</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11527872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D9076C95-08A6-E384-A75B-444A7CC5E9AB}"/>
              </a:ext>
            </a:extLst>
          </p:cNvPr>
          <p:cNvSpPr>
            <a:spLocks noGrp="1"/>
          </p:cNvSpPr>
          <p:nvPr>
            <p:ph type="title"/>
          </p:nvPr>
        </p:nvSpPr>
        <p:spPr>
          <a:xfrm>
            <a:off x="2614534" y="1721365"/>
            <a:ext cx="6962931" cy="1151042"/>
          </a:xfrm>
        </p:spPr>
        <p:txBody>
          <a:bodyPr>
            <a:normAutofit/>
          </a:bodyPr>
          <a:lstStyle/>
          <a:p>
            <a:pPr algn="ctr"/>
            <a:r>
              <a:rPr kumimoji="1" lang="ja-JP" altLang="en-US" sz="3200" dirty="0">
                <a:solidFill>
                  <a:schemeClr val="bg1">
                    <a:lumMod val="85000"/>
                  </a:schemeClr>
                </a:solidFill>
              </a:rPr>
              <a:t>ブロックチェーンのユースケース</a:t>
            </a:r>
            <a:endParaRPr kumimoji="1" lang="ja-JP" altLang="en-US" sz="3200" dirty="0">
              <a:solidFill>
                <a:schemeClr val="bg1">
                  <a:lumMod val="95000"/>
                </a:schemeClr>
              </a:solidFill>
            </a:endParaRPr>
          </a:p>
        </p:txBody>
      </p:sp>
      <p:sp>
        <p:nvSpPr>
          <p:cNvPr id="13" name="四角形: 角を丸くする 12">
            <a:extLst>
              <a:ext uri="{FF2B5EF4-FFF2-40B4-BE49-F238E27FC236}">
                <a16:creationId xmlns:a16="http://schemas.microsoft.com/office/drawing/2014/main" id="{AC4C1BB9-CBFE-7F3B-159A-6C4EFBF3DE0E}"/>
              </a:ext>
            </a:extLst>
          </p:cNvPr>
          <p:cNvSpPr/>
          <p:nvPr/>
        </p:nvSpPr>
        <p:spPr>
          <a:xfrm>
            <a:off x="2338289" y="3142830"/>
            <a:ext cx="8017653" cy="68622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ctr"/>
            <a:r>
              <a:rPr lang="ja-JP" altLang="en-US" dirty="0">
                <a:solidFill>
                  <a:schemeClr val="bg1">
                    <a:lumMod val="50000"/>
                  </a:schemeClr>
                </a:solidFill>
              </a:rPr>
              <a:t>今回はスキップします</a:t>
            </a:r>
            <a:r>
              <a:rPr kumimoji="1" lang="ja-JP" altLang="en-US" dirty="0">
                <a:solidFill>
                  <a:schemeClr val="bg1">
                    <a:lumMod val="50000"/>
                  </a:schemeClr>
                </a:solidFill>
              </a:rPr>
              <a:t>。</a:t>
            </a:r>
          </a:p>
        </p:txBody>
      </p:sp>
    </p:spTree>
    <p:extLst>
      <p:ext uri="{BB962C8B-B14F-4D97-AF65-F5344CB8AC3E}">
        <p14:creationId xmlns:p14="http://schemas.microsoft.com/office/powerpoint/2010/main" val="6875003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a:t>
            </a:r>
            <a:r>
              <a:rPr lang="ja-JP" altLang="en-US" dirty="0"/>
              <a:t>ユースケース</a:t>
            </a:r>
            <a:endParaRPr kumimoji="1" lang="ja-JP" altLang="en-US" dirty="0"/>
          </a:p>
        </p:txBody>
      </p:sp>
      <p:sp>
        <p:nvSpPr>
          <p:cNvPr id="6" name="テキスト ボックス 5">
            <a:extLst>
              <a:ext uri="{FF2B5EF4-FFF2-40B4-BE49-F238E27FC236}">
                <a16:creationId xmlns:a16="http://schemas.microsoft.com/office/drawing/2014/main" id="{423834E7-DCE0-5DB5-A4EE-486ACEABDB2A}"/>
              </a:ext>
            </a:extLst>
          </p:cNvPr>
          <p:cNvSpPr txBox="1"/>
          <p:nvPr/>
        </p:nvSpPr>
        <p:spPr>
          <a:xfrm>
            <a:off x="226572" y="1089259"/>
            <a:ext cx="2339102"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ユースケース</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7170" name="Picture 2">
            <a:extLst>
              <a:ext uri="{FF2B5EF4-FFF2-40B4-BE49-F238E27FC236}">
                <a16:creationId xmlns:a16="http://schemas.microsoft.com/office/drawing/2014/main" id="{05EC3E94-9357-8019-E61F-C69294BD4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142" y="2419053"/>
            <a:ext cx="6483961" cy="3647228"/>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5857A47A-4C30-2CB4-9775-1711C1DF16D0}"/>
              </a:ext>
            </a:extLst>
          </p:cNvPr>
          <p:cNvSpPr txBox="1"/>
          <p:nvPr/>
        </p:nvSpPr>
        <p:spPr>
          <a:xfrm>
            <a:off x="577192" y="1504757"/>
            <a:ext cx="6550631" cy="677108"/>
          </a:xfrm>
          <a:prstGeom prst="rect">
            <a:avLst/>
          </a:prstGeom>
          <a:noFill/>
        </p:spPr>
        <p:txBody>
          <a:bodyPr wrap="square" rtlCol="0">
            <a:spAutoFit/>
          </a:bodyPr>
          <a:lstStyle/>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accent4"/>
                </a:solidFill>
                <a:latin typeface="UD デジタル 教科書体 NP-R" panose="02020400000000000000" pitchFamily="18" charset="-128"/>
                <a:ea typeface="UD デジタル 教科書体 NP-R" panose="02020400000000000000" pitchFamily="18" charset="-128"/>
              </a:rPr>
              <a:t>台帳技術</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」という側面</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accent4"/>
                </a:solidFill>
                <a:latin typeface="UD デジタル 教科書体 NP-R" panose="02020400000000000000" pitchFamily="18" charset="-128"/>
                <a:ea typeface="UD デジタル 教科書体 NP-R" panose="02020400000000000000" pitchFamily="18" charset="-128"/>
              </a:rPr>
              <a:t>トークンエコノミー</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」という側面 </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en-US" altLang="ja-JP" dirty="0" err="1">
                <a:solidFill>
                  <a:schemeClr val="bg1">
                    <a:lumMod val="85000"/>
                  </a:schemeClr>
                </a:solidFill>
                <a:latin typeface="UD デジタル 教科書体 NP-R" panose="02020400000000000000" pitchFamily="18" charset="-128"/>
                <a:ea typeface="UD デジタル 教科書体 NP-R" panose="02020400000000000000" pitchFamily="18" charset="-128"/>
              </a:rPr>
              <a:t>Tokenomics</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p>
        </p:txBody>
      </p:sp>
      <p:sp>
        <p:nvSpPr>
          <p:cNvPr id="4" name="四角形: 角を丸くする 3">
            <a:extLst>
              <a:ext uri="{FF2B5EF4-FFF2-40B4-BE49-F238E27FC236}">
                <a16:creationId xmlns:a16="http://schemas.microsoft.com/office/drawing/2014/main" id="{69047116-D892-BF0E-358E-2675ACB3B3E5}"/>
              </a:ext>
            </a:extLst>
          </p:cNvPr>
          <p:cNvSpPr/>
          <p:nvPr/>
        </p:nvSpPr>
        <p:spPr>
          <a:xfrm>
            <a:off x="393376" y="6255941"/>
            <a:ext cx="7016168" cy="461666"/>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algn="ctr"/>
            <a:r>
              <a:rPr lang="ja-JP" altLang="en-US" dirty="0">
                <a:solidFill>
                  <a:schemeClr val="bg1">
                    <a:lumMod val="50000"/>
                  </a:schemeClr>
                </a:solidFill>
              </a:rPr>
              <a:t>もっとカオスな状況になっている</a:t>
            </a:r>
            <a:endParaRPr kumimoji="1" lang="ja-JP" altLang="en-US" dirty="0">
              <a:solidFill>
                <a:schemeClr val="bg1">
                  <a:lumMod val="50000"/>
                </a:schemeClr>
              </a:solidFill>
            </a:endParaRPr>
          </a:p>
        </p:txBody>
      </p:sp>
    </p:spTree>
    <p:extLst>
      <p:ext uri="{BB962C8B-B14F-4D97-AF65-F5344CB8AC3E}">
        <p14:creationId xmlns:p14="http://schemas.microsoft.com/office/powerpoint/2010/main" val="6174315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a:t>
            </a:r>
            <a:r>
              <a:rPr lang="ja-JP" altLang="en-US" dirty="0"/>
              <a:t>ユースケース</a:t>
            </a:r>
            <a:endParaRPr kumimoji="1" lang="ja-JP" altLang="en-US" dirty="0"/>
          </a:p>
        </p:txBody>
      </p:sp>
      <p:sp>
        <p:nvSpPr>
          <p:cNvPr id="6" name="テキスト ボックス 5">
            <a:extLst>
              <a:ext uri="{FF2B5EF4-FFF2-40B4-BE49-F238E27FC236}">
                <a16:creationId xmlns:a16="http://schemas.microsoft.com/office/drawing/2014/main" id="{423834E7-DCE0-5DB5-A4EE-486ACEABDB2A}"/>
              </a:ext>
            </a:extLst>
          </p:cNvPr>
          <p:cNvSpPr txBox="1"/>
          <p:nvPr/>
        </p:nvSpPr>
        <p:spPr>
          <a:xfrm>
            <a:off x="226572" y="1089259"/>
            <a:ext cx="4801314"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台帳技術としてのユースケース</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7" name="図 6">
            <a:extLst>
              <a:ext uri="{FF2B5EF4-FFF2-40B4-BE49-F238E27FC236}">
                <a16:creationId xmlns:a16="http://schemas.microsoft.com/office/drawing/2014/main" id="{0782BF99-4532-D6CC-755F-53CB2B0C0D89}"/>
              </a:ext>
            </a:extLst>
          </p:cNvPr>
          <p:cNvPicPr>
            <a:picLocks noChangeAspect="1"/>
          </p:cNvPicPr>
          <p:nvPr/>
        </p:nvPicPr>
        <p:blipFill>
          <a:blip r:embed="rId2"/>
          <a:stretch>
            <a:fillRect/>
          </a:stretch>
        </p:blipFill>
        <p:spPr>
          <a:xfrm>
            <a:off x="646164" y="1763486"/>
            <a:ext cx="6736675" cy="3627884"/>
          </a:xfrm>
          <a:prstGeom prst="rect">
            <a:avLst/>
          </a:prstGeom>
        </p:spPr>
      </p:pic>
    </p:spTree>
    <p:extLst>
      <p:ext uri="{BB962C8B-B14F-4D97-AF65-F5344CB8AC3E}">
        <p14:creationId xmlns:p14="http://schemas.microsoft.com/office/powerpoint/2010/main" val="33371208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a:t>
            </a:r>
            <a:r>
              <a:rPr lang="ja-JP" altLang="en-US" dirty="0"/>
              <a:t>ユースケース</a:t>
            </a:r>
            <a:endParaRPr kumimoji="1" lang="ja-JP" altLang="en-US" dirty="0"/>
          </a:p>
        </p:txBody>
      </p:sp>
      <p:sp>
        <p:nvSpPr>
          <p:cNvPr id="6" name="テキスト ボックス 5">
            <a:extLst>
              <a:ext uri="{FF2B5EF4-FFF2-40B4-BE49-F238E27FC236}">
                <a16:creationId xmlns:a16="http://schemas.microsoft.com/office/drawing/2014/main" id="{423834E7-DCE0-5DB5-A4EE-486ACEABDB2A}"/>
              </a:ext>
            </a:extLst>
          </p:cNvPr>
          <p:cNvSpPr txBox="1"/>
          <p:nvPr/>
        </p:nvSpPr>
        <p:spPr>
          <a:xfrm>
            <a:off x="226572" y="1089259"/>
            <a:ext cx="4801314"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台帳技術としてのユースケース</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4" name="図 3">
            <a:extLst>
              <a:ext uri="{FF2B5EF4-FFF2-40B4-BE49-F238E27FC236}">
                <a16:creationId xmlns:a16="http://schemas.microsoft.com/office/drawing/2014/main" id="{3E99726E-7382-FF45-3481-FAC9633A3BF2}"/>
              </a:ext>
            </a:extLst>
          </p:cNvPr>
          <p:cNvPicPr>
            <a:picLocks noChangeAspect="1"/>
          </p:cNvPicPr>
          <p:nvPr/>
        </p:nvPicPr>
        <p:blipFill>
          <a:blip r:embed="rId2"/>
          <a:stretch>
            <a:fillRect/>
          </a:stretch>
        </p:blipFill>
        <p:spPr>
          <a:xfrm>
            <a:off x="4121375" y="1664664"/>
            <a:ext cx="3353482" cy="3642412"/>
          </a:xfrm>
          <a:prstGeom prst="rect">
            <a:avLst/>
          </a:prstGeom>
        </p:spPr>
      </p:pic>
      <p:pic>
        <p:nvPicPr>
          <p:cNvPr id="8" name="図 7">
            <a:extLst>
              <a:ext uri="{FF2B5EF4-FFF2-40B4-BE49-F238E27FC236}">
                <a16:creationId xmlns:a16="http://schemas.microsoft.com/office/drawing/2014/main" id="{D8E5674A-A433-9278-A95E-BF0CF4CC8DD4}"/>
              </a:ext>
            </a:extLst>
          </p:cNvPr>
          <p:cNvPicPr>
            <a:picLocks noChangeAspect="1"/>
          </p:cNvPicPr>
          <p:nvPr/>
        </p:nvPicPr>
        <p:blipFill rotWithShape="1">
          <a:blip r:embed="rId3"/>
          <a:srcRect b="18383"/>
          <a:stretch/>
        </p:blipFill>
        <p:spPr>
          <a:xfrm>
            <a:off x="492804" y="1664664"/>
            <a:ext cx="3353482" cy="1489819"/>
          </a:xfrm>
          <a:prstGeom prst="rect">
            <a:avLst/>
          </a:prstGeom>
        </p:spPr>
      </p:pic>
      <p:pic>
        <p:nvPicPr>
          <p:cNvPr id="10" name="図 9">
            <a:extLst>
              <a:ext uri="{FF2B5EF4-FFF2-40B4-BE49-F238E27FC236}">
                <a16:creationId xmlns:a16="http://schemas.microsoft.com/office/drawing/2014/main" id="{88352B16-A8D5-EB92-8482-54E0B5588446}"/>
              </a:ext>
            </a:extLst>
          </p:cNvPr>
          <p:cNvPicPr>
            <a:picLocks noChangeAspect="1"/>
          </p:cNvPicPr>
          <p:nvPr/>
        </p:nvPicPr>
        <p:blipFill>
          <a:blip r:embed="rId4"/>
          <a:stretch>
            <a:fillRect/>
          </a:stretch>
        </p:blipFill>
        <p:spPr>
          <a:xfrm>
            <a:off x="492804" y="3367000"/>
            <a:ext cx="3353482" cy="894076"/>
          </a:xfrm>
          <a:prstGeom prst="rect">
            <a:avLst/>
          </a:prstGeom>
        </p:spPr>
      </p:pic>
    </p:spTree>
    <p:extLst>
      <p:ext uri="{BB962C8B-B14F-4D97-AF65-F5344CB8AC3E}">
        <p14:creationId xmlns:p14="http://schemas.microsoft.com/office/powerpoint/2010/main" val="19420867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a:t>
            </a:r>
            <a:r>
              <a:rPr lang="ja-JP" altLang="en-US" dirty="0"/>
              <a:t>ユースケース</a:t>
            </a:r>
            <a:endParaRPr kumimoji="1" lang="ja-JP" altLang="en-US" dirty="0"/>
          </a:p>
        </p:txBody>
      </p:sp>
      <p:sp>
        <p:nvSpPr>
          <p:cNvPr id="6" name="テキスト ボックス 5">
            <a:extLst>
              <a:ext uri="{FF2B5EF4-FFF2-40B4-BE49-F238E27FC236}">
                <a16:creationId xmlns:a16="http://schemas.microsoft.com/office/drawing/2014/main" id="{423834E7-DCE0-5DB5-A4EE-486ACEABDB2A}"/>
              </a:ext>
            </a:extLst>
          </p:cNvPr>
          <p:cNvSpPr txBox="1"/>
          <p:nvPr/>
        </p:nvSpPr>
        <p:spPr>
          <a:xfrm>
            <a:off x="226572" y="1089259"/>
            <a:ext cx="4801314"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台帳技術としてのユースケース</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4" name="図 3">
            <a:extLst>
              <a:ext uri="{FF2B5EF4-FFF2-40B4-BE49-F238E27FC236}">
                <a16:creationId xmlns:a16="http://schemas.microsoft.com/office/drawing/2014/main" id="{3E99726E-7382-FF45-3481-FAC9633A3BF2}"/>
              </a:ext>
            </a:extLst>
          </p:cNvPr>
          <p:cNvPicPr>
            <a:picLocks noChangeAspect="1"/>
          </p:cNvPicPr>
          <p:nvPr/>
        </p:nvPicPr>
        <p:blipFill>
          <a:blip r:embed="rId2"/>
          <a:stretch>
            <a:fillRect/>
          </a:stretch>
        </p:blipFill>
        <p:spPr>
          <a:xfrm>
            <a:off x="4121375" y="1664664"/>
            <a:ext cx="3353482" cy="3642412"/>
          </a:xfrm>
          <a:prstGeom prst="rect">
            <a:avLst/>
          </a:prstGeom>
        </p:spPr>
      </p:pic>
      <p:pic>
        <p:nvPicPr>
          <p:cNvPr id="8" name="図 7">
            <a:extLst>
              <a:ext uri="{FF2B5EF4-FFF2-40B4-BE49-F238E27FC236}">
                <a16:creationId xmlns:a16="http://schemas.microsoft.com/office/drawing/2014/main" id="{D8E5674A-A433-9278-A95E-BF0CF4CC8DD4}"/>
              </a:ext>
            </a:extLst>
          </p:cNvPr>
          <p:cNvPicPr>
            <a:picLocks noChangeAspect="1"/>
          </p:cNvPicPr>
          <p:nvPr/>
        </p:nvPicPr>
        <p:blipFill rotWithShape="1">
          <a:blip r:embed="rId3"/>
          <a:srcRect b="18383"/>
          <a:stretch/>
        </p:blipFill>
        <p:spPr>
          <a:xfrm>
            <a:off x="492804" y="1664664"/>
            <a:ext cx="3353482" cy="1489819"/>
          </a:xfrm>
          <a:prstGeom prst="rect">
            <a:avLst/>
          </a:prstGeom>
        </p:spPr>
      </p:pic>
      <p:pic>
        <p:nvPicPr>
          <p:cNvPr id="10" name="図 9">
            <a:extLst>
              <a:ext uri="{FF2B5EF4-FFF2-40B4-BE49-F238E27FC236}">
                <a16:creationId xmlns:a16="http://schemas.microsoft.com/office/drawing/2014/main" id="{88352B16-A8D5-EB92-8482-54E0B5588446}"/>
              </a:ext>
            </a:extLst>
          </p:cNvPr>
          <p:cNvPicPr>
            <a:picLocks noChangeAspect="1"/>
          </p:cNvPicPr>
          <p:nvPr/>
        </p:nvPicPr>
        <p:blipFill>
          <a:blip r:embed="rId4"/>
          <a:stretch>
            <a:fillRect/>
          </a:stretch>
        </p:blipFill>
        <p:spPr>
          <a:xfrm>
            <a:off x="492804" y="3367000"/>
            <a:ext cx="3353482" cy="894076"/>
          </a:xfrm>
          <a:prstGeom prst="rect">
            <a:avLst/>
          </a:prstGeom>
        </p:spPr>
      </p:pic>
    </p:spTree>
    <p:extLst>
      <p:ext uri="{BB962C8B-B14F-4D97-AF65-F5344CB8AC3E}">
        <p14:creationId xmlns:p14="http://schemas.microsoft.com/office/powerpoint/2010/main" val="8595725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四角形: 角を丸くする 29">
            <a:extLst>
              <a:ext uri="{FF2B5EF4-FFF2-40B4-BE49-F238E27FC236}">
                <a16:creationId xmlns:a16="http://schemas.microsoft.com/office/drawing/2014/main" id="{DD4E5A81-BC19-36BE-DA66-51D86EE71064}"/>
              </a:ext>
            </a:extLst>
          </p:cNvPr>
          <p:cNvSpPr/>
          <p:nvPr/>
        </p:nvSpPr>
        <p:spPr>
          <a:xfrm>
            <a:off x="611089" y="2170184"/>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ブロックチェーンの特徴</a:t>
            </a:r>
          </a:p>
        </p:txBody>
      </p:sp>
      <p:sp>
        <p:nvSpPr>
          <p:cNvPr id="4" name="テキスト ボックス 3">
            <a:extLst>
              <a:ext uri="{FF2B5EF4-FFF2-40B4-BE49-F238E27FC236}">
                <a16:creationId xmlns:a16="http://schemas.microsoft.com/office/drawing/2014/main" id="{D89D9A72-F242-4AF8-4E7A-109B4A8B7ADD}"/>
              </a:ext>
            </a:extLst>
          </p:cNvPr>
          <p:cNvSpPr txBox="1"/>
          <p:nvPr/>
        </p:nvSpPr>
        <p:spPr>
          <a:xfrm>
            <a:off x="611089" y="2370134"/>
            <a:ext cx="3181422" cy="400110"/>
          </a:xfrm>
          <a:prstGeom prst="rect">
            <a:avLst/>
          </a:prstGeom>
          <a:noFill/>
        </p:spPr>
        <p:txBody>
          <a:bodyPr wrap="square" rtlCol="0">
            <a:spAutoFit/>
          </a:bodyPr>
          <a:lstStyle/>
          <a:p>
            <a:pPr algn="ct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トレーサビリティ</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3877985"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ブロックチェーンの特徴</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29" name="グラフィックス 28" descr="靴の足跡 単色塗りつぶし">
            <a:extLst>
              <a:ext uri="{FF2B5EF4-FFF2-40B4-BE49-F238E27FC236}">
                <a16:creationId xmlns:a16="http://schemas.microsoft.com/office/drawing/2014/main" id="{C392AEC7-C3BE-05E1-4070-9207A5F4E5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744600" y="2795845"/>
            <a:ext cx="914400" cy="914400"/>
          </a:xfrm>
          <a:prstGeom prst="rect">
            <a:avLst/>
          </a:prstGeom>
        </p:spPr>
      </p:pic>
      <p:sp>
        <p:nvSpPr>
          <p:cNvPr id="31" name="四角形: 角を丸くする 30">
            <a:extLst>
              <a:ext uri="{FF2B5EF4-FFF2-40B4-BE49-F238E27FC236}">
                <a16:creationId xmlns:a16="http://schemas.microsoft.com/office/drawing/2014/main" id="{809E3152-613B-C012-C1AE-99E1E854EDAA}"/>
              </a:ext>
            </a:extLst>
          </p:cNvPr>
          <p:cNvSpPr/>
          <p:nvPr/>
        </p:nvSpPr>
        <p:spPr>
          <a:xfrm>
            <a:off x="4168619" y="2193653"/>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BA1EFDC9-85E0-7423-3289-39CCC6DE5339}"/>
              </a:ext>
            </a:extLst>
          </p:cNvPr>
          <p:cNvSpPr txBox="1"/>
          <p:nvPr/>
        </p:nvSpPr>
        <p:spPr>
          <a:xfrm>
            <a:off x="4158761" y="2426471"/>
            <a:ext cx="3181422"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耐改竄性</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36" name="グラフィックス 35" descr="悪魔の顔 (塗りつぶし) 単色塗りつぶし">
            <a:extLst>
              <a:ext uri="{FF2B5EF4-FFF2-40B4-BE49-F238E27FC236}">
                <a16:creationId xmlns:a16="http://schemas.microsoft.com/office/drawing/2014/main" id="{3FAB2C82-341C-D8C3-27BA-87007CAF86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277284" y="2854682"/>
            <a:ext cx="914400" cy="914400"/>
          </a:xfrm>
          <a:prstGeom prst="rect">
            <a:avLst/>
          </a:prstGeom>
        </p:spPr>
      </p:pic>
      <p:sp>
        <p:nvSpPr>
          <p:cNvPr id="3" name="乗算記号 2">
            <a:extLst>
              <a:ext uri="{FF2B5EF4-FFF2-40B4-BE49-F238E27FC236}">
                <a16:creationId xmlns:a16="http://schemas.microsoft.com/office/drawing/2014/main" id="{78E8594A-0194-D7E6-5D5C-51A38BB3DF48}"/>
              </a:ext>
            </a:extLst>
          </p:cNvPr>
          <p:cNvSpPr/>
          <p:nvPr/>
        </p:nvSpPr>
        <p:spPr>
          <a:xfrm>
            <a:off x="4913056" y="2468278"/>
            <a:ext cx="1642856" cy="1634928"/>
          </a:xfrm>
          <a:prstGeom prst="mathMultiply">
            <a:avLst>
              <a:gd name="adj1" fmla="val 887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EB47F89-E6F2-3769-FD20-F780D2F37CC2}"/>
              </a:ext>
            </a:extLst>
          </p:cNvPr>
          <p:cNvSpPr txBox="1"/>
          <p:nvPr/>
        </p:nvSpPr>
        <p:spPr>
          <a:xfrm>
            <a:off x="490107" y="1523853"/>
            <a:ext cx="6962931" cy="646331"/>
          </a:xfrm>
          <a:prstGeom prst="rect">
            <a:avLst/>
          </a:prstGeom>
          <a:noFill/>
        </p:spPr>
        <p:txBody>
          <a:bodyPr wrap="square" rtlCol="0">
            <a:spAutoFit/>
          </a:bodyPr>
          <a:lstStyle/>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・ブロックチェーンの分類や種類により特徴は異なるが、一般的には以下のような特徴がある。</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59481008-7AD5-BB91-1652-2C9E85C78399}"/>
              </a:ext>
            </a:extLst>
          </p:cNvPr>
          <p:cNvSpPr txBox="1"/>
          <p:nvPr/>
        </p:nvSpPr>
        <p:spPr>
          <a:xfrm>
            <a:off x="611089" y="3706732"/>
            <a:ext cx="3181422" cy="646331"/>
          </a:xfrm>
          <a:prstGeom prst="rect">
            <a:avLst/>
          </a:prstGeom>
          <a:noFill/>
        </p:spPr>
        <p:txBody>
          <a:bodyPr wrap="square" rtlCol="0">
            <a:spAutoFit/>
          </a:bodyPr>
          <a:lstStyle/>
          <a:p>
            <a:pPr algn="ctr"/>
            <a:r>
              <a:rPr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チェーンを辿るくことで、時系列的に</a:t>
            </a:r>
            <a:br>
              <a:rPr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br>
            <a:r>
              <a:rPr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トランザクションを辿ることができる。</a:t>
            </a:r>
            <a:br>
              <a:rPr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br>
            <a:endPar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8" name="テキスト ボックス 7">
            <a:extLst>
              <a:ext uri="{FF2B5EF4-FFF2-40B4-BE49-F238E27FC236}">
                <a16:creationId xmlns:a16="http://schemas.microsoft.com/office/drawing/2014/main" id="{5C1B30BE-290E-EC0D-825F-D505FC5D5FF2}"/>
              </a:ext>
            </a:extLst>
          </p:cNvPr>
          <p:cNvSpPr txBox="1"/>
          <p:nvPr/>
        </p:nvSpPr>
        <p:spPr>
          <a:xfrm>
            <a:off x="4178477" y="3763069"/>
            <a:ext cx="3181422" cy="461665"/>
          </a:xfrm>
          <a:prstGeom prst="rect">
            <a:avLst/>
          </a:prstGeom>
          <a:noFill/>
        </p:spPr>
        <p:txBody>
          <a:bodyPr wrap="square" rtlCol="0">
            <a:spAutoFit/>
          </a:bodyPr>
          <a:lstStyle/>
          <a:p>
            <a:pPr algn="ctr"/>
            <a:r>
              <a:rPr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暗号学的技術を用いることで、改ざん検出が容易である。</a:t>
            </a:r>
            <a:endPar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9" name="四角形: 角を丸くする 8">
            <a:extLst>
              <a:ext uri="{FF2B5EF4-FFF2-40B4-BE49-F238E27FC236}">
                <a16:creationId xmlns:a16="http://schemas.microsoft.com/office/drawing/2014/main" id="{2D7AC251-38A9-53D8-4DBF-AB9D0A86D984}"/>
              </a:ext>
            </a:extLst>
          </p:cNvPr>
          <p:cNvSpPr/>
          <p:nvPr/>
        </p:nvSpPr>
        <p:spPr>
          <a:xfrm>
            <a:off x="600302" y="4514241"/>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688F17EC-2314-6F75-EC12-727AA6BBDE77}"/>
              </a:ext>
            </a:extLst>
          </p:cNvPr>
          <p:cNvSpPr txBox="1"/>
          <p:nvPr/>
        </p:nvSpPr>
        <p:spPr>
          <a:xfrm>
            <a:off x="600302" y="4714191"/>
            <a:ext cx="3181422"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分散性</a:t>
            </a:r>
            <a:r>
              <a:rPr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耐障害性</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11" name="グラフィックス 10">
            <a:extLst>
              <a:ext uri="{FF2B5EF4-FFF2-40B4-BE49-F238E27FC236}">
                <a16:creationId xmlns:a16="http://schemas.microsoft.com/office/drawing/2014/main" id="{D0F0DDDC-8877-4BB9-31A9-96C28037B85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736841" y="5139902"/>
            <a:ext cx="908343" cy="914400"/>
          </a:xfrm>
          <a:prstGeom prst="rect">
            <a:avLst/>
          </a:prstGeom>
        </p:spPr>
      </p:pic>
      <p:sp>
        <p:nvSpPr>
          <p:cNvPr id="12" name="テキスト ボックス 11">
            <a:extLst>
              <a:ext uri="{FF2B5EF4-FFF2-40B4-BE49-F238E27FC236}">
                <a16:creationId xmlns:a16="http://schemas.microsoft.com/office/drawing/2014/main" id="{7B472551-698E-430A-F2E5-4FAAA32D1813}"/>
              </a:ext>
            </a:extLst>
          </p:cNvPr>
          <p:cNvSpPr txBox="1"/>
          <p:nvPr/>
        </p:nvSpPr>
        <p:spPr>
          <a:xfrm>
            <a:off x="600302" y="6050789"/>
            <a:ext cx="3181422" cy="461665"/>
          </a:xfrm>
          <a:prstGeom prst="rect">
            <a:avLst/>
          </a:prstGeom>
          <a:noFill/>
        </p:spPr>
        <p:txBody>
          <a:bodyPr wrap="square" rtlCol="0">
            <a:spAutoFit/>
          </a:bodyPr>
          <a:lstStyle/>
          <a:p>
            <a:pPr algn="ctr"/>
            <a:r>
              <a:rPr kumimoji="1"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分散管理された仕組みにより、</a:t>
            </a:r>
            <a:br>
              <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br>
            <a:r>
              <a:rPr kumimoji="1"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障害に対して耐性が高い。</a:t>
            </a:r>
            <a:endPar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25" name="四角形: 角を丸くする 24">
            <a:extLst>
              <a:ext uri="{FF2B5EF4-FFF2-40B4-BE49-F238E27FC236}">
                <a16:creationId xmlns:a16="http://schemas.microsoft.com/office/drawing/2014/main" id="{060CCA1F-7CEB-21EC-388A-5B067D981E86}"/>
              </a:ext>
            </a:extLst>
          </p:cNvPr>
          <p:cNvSpPr/>
          <p:nvPr/>
        </p:nvSpPr>
        <p:spPr>
          <a:xfrm>
            <a:off x="4188335" y="4545591"/>
            <a:ext cx="3181422" cy="812347"/>
          </a:xfrm>
          <a:prstGeom prst="roundRect">
            <a:avLst>
              <a:gd name="adj" fmla="val 4651"/>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524C3B5C-FCD8-4BFF-1B59-2FBBE059587A}"/>
              </a:ext>
            </a:extLst>
          </p:cNvPr>
          <p:cNvSpPr txBox="1"/>
          <p:nvPr/>
        </p:nvSpPr>
        <p:spPr>
          <a:xfrm>
            <a:off x="4168619" y="4515917"/>
            <a:ext cx="3181422"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高い透明性</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33" name="テキスト ボックス 32">
            <a:extLst>
              <a:ext uri="{FF2B5EF4-FFF2-40B4-BE49-F238E27FC236}">
                <a16:creationId xmlns:a16="http://schemas.microsoft.com/office/drawing/2014/main" id="{AF3A2B07-09B0-8185-FA1D-723A170240AF}"/>
              </a:ext>
            </a:extLst>
          </p:cNvPr>
          <p:cNvSpPr txBox="1"/>
          <p:nvPr/>
        </p:nvSpPr>
        <p:spPr>
          <a:xfrm>
            <a:off x="4188335" y="4896273"/>
            <a:ext cx="3181422" cy="461665"/>
          </a:xfrm>
          <a:prstGeom prst="rect">
            <a:avLst/>
          </a:prstGeom>
          <a:noFill/>
        </p:spPr>
        <p:txBody>
          <a:bodyPr wrap="square" rtlCol="0">
            <a:spAutoFit/>
          </a:bodyPr>
          <a:lstStyle/>
          <a:p>
            <a:pPr marL="269875" indent="-269875" algn="ctr"/>
            <a:r>
              <a:rPr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ネットワークの参加者であれば、だれでも取引の内容を確認できる。</a:t>
            </a:r>
            <a:endPar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46" name="四角形: 角を丸くする 45">
            <a:extLst>
              <a:ext uri="{FF2B5EF4-FFF2-40B4-BE49-F238E27FC236}">
                <a16:creationId xmlns:a16="http://schemas.microsoft.com/office/drawing/2014/main" id="{5EB2F30F-C3E7-6F4D-9178-CD3F9DCA701A}"/>
              </a:ext>
            </a:extLst>
          </p:cNvPr>
          <p:cNvSpPr/>
          <p:nvPr/>
        </p:nvSpPr>
        <p:spPr>
          <a:xfrm>
            <a:off x="4208051" y="5634904"/>
            <a:ext cx="3181422" cy="933883"/>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3BABB22E-B225-B20C-0BDC-15C8432B7620}"/>
              </a:ext>
            </a:extLst>
          </p:cNvPr>
          <p:cNvSpPr txBox="1"/>
          <p:nvPr/>
        </p:nvSpPr>
        <p:spPr>
          <a:xfrm>
            <a:off x="4188335" y="5616988"/>
            <a:ext cx="3181422"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効率化</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53" name="テキスト ボックス 52">
            <a:extLst>
              <a:ext uri="{FF2B5EF4-FFF2-40B4-BE49-F238E27FC236}">
                <a16:creationId xmlns:a16="http://schemas.microsoft.com/office/drawing/2014/main" id="{A909CDB1-873F-B225-B9FE-8B99FA680928}"/>
              </a:ext>
            </a:extLst>
          </p:cNvPr>
          <p:cNvSpPr txBox="1"/>
          <p:nvPr/>
        </p:nvSpPr>
        <p:spPr>
          <a:xfrm>
            <a:off x="4199807" y="5926143"/>
            <a:ext cx="3181422" cy="646331"/>
          </a:xfrm>
          <a:prstGeom prst="rect">
            <a:avLst/>
          </a:prstGeom>
          <a:noFill/>
        </p:spPr>
        <p:txBody>
          <a:bodyPr wrap="square" rtlCol="0">
            <a:spAutoFit/>
          </a:bodyPr>
          <a:lstStyle/>
          <a:p>
            <a:pPr algn="ctr"/>
            <a:r>
              <a:rPr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スマートコントラクトを活用した効率化や、プラットフォーム間のやり取りの効率化が図れる可能性がある。</a:t>
            </a:r>
            <a:endPar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40436003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2E562A5-BFD7-7B29-741D-DFAD8F90BE93}"/>
              </a:ext>
            </a:extLst>
          </p:cNvPr>
          <p:cNvSpPr txBox="1"/>
          <p:nvPr/>
        </p:nvSpPr>
        <p:spPr>
          <a:xfrm>
            <a:off x="171450" y="257175"/>
            <a:ext cx="7694735" cy="584775"/>
          </a:xfrm>
          <a:prstGeom prst="rect">
            <a:avLst/>
          </a:prstGeom>
          <a:noFill/>
        </p:spPr>
        <p:txBody>
          <a:bodyPr wrap="none" rtlCol="0">
            <a:spAutoFit/>
          </a:bodyPr>
          <a:lstStyle/>
          <a:p>
            <a:r>
              <a:rPr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ブロックチェーンの特徴 ～高い透明性～</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cxnSp>
        <p:nvCxnSpPr>
          <p:cNvPr id="9" name="直線コネクタ 8">
            <a:extLst>
              <a:ext uri="{FF2B5EF4-FFF2-40B4-BE49-F238E27FC236}">
                <a16:creationId xmlns:a16="http://schemas.microsoft.com/office/drawing/2014/main" id="{94E8CEC8-1225-FA3F-CB78-EB8F44F4BE45}"/>
              </a:ext>
            </a:extLst>
          </p:cNvPr>
          <p:cNvCxnSpPr/>
          <p:nvPr/>
        </p:nvCxnSpPr>
        <p:spPr>
          <a:xfrm>
            <a:off x="254318" y="841950"/>
            <a:ext cx="11487150" cy="0"/>
          </a:xfrm>
          <a:prstGeom prst="line">
            <a:avLst/>
          </a:prstGeom>
          <a:ln w="60325">
            <a:gradFill flip="none" rotWithShape="1">
              <a:gsLst>
                <a:gs pos="0">
                  <a:schemeClr val="bg1">
                    <a:lumMod val="65000"/>
                  </a:schemeClr>
                </a:gs>
                <a:gs pos="100000">
                  <a:srgbClr val="333F5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4" name="図 3">
            <a:extLst>
              <a:ext uri="{FF2B5EF4-FFF2-40B4-BE49-F238E27FC236}">
                <a16:creationId xmlns:a16="http://schemas.microsoft.com/office/drawing/2014/main" id="{0AC2BAB1-D426-CC44-E00C-E8842F9004D9}"/>
              </a:ext>
            </a:extLst>
          </p:cNvPr>
          <p:cNvPicPr>
            <a:picLocks noChangeAspect="1"/>
          </p:cNvPicPr>
          <p:nvPr/>
        </p:nvPicPr>
        <p:blipFill rotWithShape="1">
          <a:blip r:embed="rId3"/>
          <a:srcRect b="1711"/>
          <a:stretch/>
        </p:blipFill>
        <p:spPr>
          <a:xfrm>
            <a:off x="1527889" y="993580"/>
            <a:ext cx="8312798" cy="5707024"/>
          </a:xfrm>
          <a:prstGeom prst="rect">
            <a:avLst/>
          </a:prstGeom>
        </p:spPr>
      </p:pic>
    </p:spTree>
    <p:extLst>
      <p:ext uri="{BB962C8B-B14F-4D97-AF65-F5344CB8AC3E}">
        <p14:creationId xmlns:p14="http://schemas.microsoft.com/office/powerpoint/2010/main" val="5949231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2E562A5-BFD7-7B29-741D-DFAD8F90BE93}"/>
              </a:ext>
            </a:extLst>
          </p:cNvPr>
          <p:cNvSpPr txBox="1"/>
          <p:nvPr/>
        </p:nvSpPr>
        <p:spPr>
          <a:xfrm>
            <a:off x="171450" y="257175"/>
            <a:ext cx="7694735" cy="584775"/>
          </a:xfrm>
          <a:prstGeom prst="rect">
            <a:avLst/>
          </a:prstGeom>
          <a:noFill/>
        </p:spPr>
        <p:txBody>
          <a:bodyPr wrap="none" rtlCol="0">
            <a:spAutoFit/>
          </a:bodyPr>
          <a:lstStyle/>
          <a:p>
            <a:r>
              <a:rPr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ブロックチェーンの特徴 ～高い透明性～</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cxnSp>
        <p:nvCxnSpPr>
          <p:cNvPr id="9" name="直線コネクタ 8">
            <a:extLst>
              <a:ext uri="{FF2B5EF4-FFF2-40B4-BE49-F238E27FC236}">
                <a16:creationId xmlns:a16="http://schemas.microsoft.com/office/drawing/2014/main" id="{94E8CEC8-1225-FA3F-CB78-EB8F44F4BE45}"/>
              </a:ext>
            </a:extLst>
          </p:cNvPr>
          <p:cNvCxnSpPr/>
          <p:nvPr/>
        </p:nvCxnSpPr>
        <p:spPr>
          <a:xfrm>
            <a:off x="254318" y="841950"/>
            <a:ext cx="11487150" cy="0"/>
          </a:xfrm>
          <a:prstGeom prst="line">
            <a:avLst/>
          </a:prstGeom>
          <a:ln w="60325">
            <a:gradFill flip="none" rotWithShape="1">
              <a:gsLst>
                <a:gs pos="0">
                  <a:schemeClr val="bg1">
                    <a:lumMod val="65000"/>
                  </a:schemeClr>
                </a:gs>
                <a:gs pos="100000">
                  <a:srgbClr val="333F5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図 5">
            <a:extLst>
              <a:ext uri="{FF2B5EF4-FFF2-40B4-BE49-F238E27FC236}">
                <a16:creationId xmlns:a16="http://schemas.microsoft.com/office/drawing/2014/main" id="{2FAB353E-DBB2-5476-9DCC-F0E8A56DC236}"/>
              </a:ext>
            </a:extLst>
          </p:cNvPr>
          <p:cNvPicPr>
            <a:picLocks noChangeAspect="1"/>
          </p:cNvPicPr>
          <p:nvPr/>
        </p:nvPicPr>
        <p:blipFill>
          <a:blip r:embed="rId3"/>
          <a:stretch>
            <a:fillRect/>
          </a:stretch>
        </p:blipFill>
        <p:spPr>
          <a:xfrm>
            <a:off x="1527889" y="993578"/>
            <a:ext cx="8407751" cy="5687026"/>
          </a:xfrm>
          <a:prstGeom prst="rect">
            <a:avLst/>
          </a:prstGeom>
        </p:spPr>
      </p:pic>
    </p:spTree>
    <p:extLst>
      <p:ext uri="{BB962C8B-B14F-4D97-AF65-F5344CB8AC3E}">
        <p14:creationId xmlns:p14="http://schemas.microsoft.com/office/powerpoint/2010/main" val="11819232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2E562A5-BFD7-7B29-741D-DFAD8F90BE93}"/>
              </a:ext>
            </a:extLst>
          </p:cNvPr>
          <p:cNvSpPr txBox="1"/>
          <p:nvPr/>
        </p:nvSpPr>
        <p:spPr>
          <a:xfrm>
            <a:off x="171450" y="257175"/>
            <a:ext cx="7694735" cy="584775"/>
          </a:xfrm>
          <a:prstGeom prst="rect">
            <a:avLst/>
          </a:prstGeom>
          <a:noFill/>
        </p:spPr>
        <p:txBody>
          <a:bodyPr wrap="none" rtlCol="0">
            <a:spAutoFit/>
          </a:bodyPr>
          <a:lstStyle/>
          <a:p>
            <a:r>
              <a:rPr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ブロックチェーンの特徴 ～高い透明性～</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cxnSp>
        <p:nvCxnSpPr>
          <p:cNvPr id="9" name="直線コネクタ 8">
            <a:extLst>
              <a:ext uri="{FF2B5EF4-FFF2-40B4-BE49-F238E27FC236}">
                <a16:creationId xmlns:a16="http://schemas.microsoft.com/office/drawing/2014/main" id="{94E8CEC8-1225-FA3F-CB78-EB8F44F4BE45}"/>
              </a:ext>
            </a:extLst>
          </p:cNvPr>
          <p:cNvCxnSpPr/>
          <p:nvPr/>
        </p:nvCxnSpPr>
        <p:spPr>
          <a:xfrm>
            <a:off x="254318" y="841950"/>
            <a:ext cx="11487150" cy="0"/>
          </a:xfrm>
          <a:prstGeom prst="line">
            <a:avLst/>
          </a:prstGeom>
          <a:ln w="60325">
            <a:gradFill flip="none" rotWithShape="1">
              <a:gsLst>
                <a:gs pos="0">
                  <a:schemeClr val="bg1">
                    <a:lumMod val="65000"/>
                  </a:schemeClr>
                </a:gs>
                <a:gs pos="100000">
                  <a:srgbClr val="333F5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4" name="図 3">
            <a:extLst>
              <a:ext uri="{FF2B5EF4-FFF2-40B4-BE49-F238E27FC236}">
                <a16:creationId xmlns:a16="http://schemas.microsoft.com/office/drawing/2014/main" id="{F02EC410-455A-6654-0A3F-37A241DBAD0D}"/>
              </a:ext>
            </a:extLst>
          </p:cNvPr>
          <p:cNvPicPr>
            <a:picLocks noChangeAspect="1"/>
          </p:cNvPicPr>
          <p:nvPr/>
        </p:nvPicPr>
        <p:blipFill>
          <a:blip r:embed="rId3"/>
          <a:stretch>
            <a:fillRect/>
          </a:stretch>
        </p:blipFill>
        <p:spPr>
          <a:xfrm>
            <a:off x="1548191" y="993578"/>
            <a:ext cx="8367146" cy="5742669"/>
          </a:xfrm>
          <a:prstGeom prst="rect">
            <a:avLst/>
          </a:prstGeom>
        </p:spPr>
      </p:pic>
    </p:spTree>
    <p:extLst>
      <p:ext uri="{BB962C8B-B14F-4D97-AF65-F5344CB8AC3E}">
        <p14:creationId xmlns:p14="http://schemas.microsoft.com/office/powerpoint/2010/main" val="627300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B8508B80-4075-54D1-51DE-EDAB12847B91}"/>
              </a:ext>
            </a:extLst>
          </p:cNvPr>
          <p:cNvPicPr>
            <a:picLocks noChangeAspect="1"/>
          </p:cNvPicPr>
          <p:nvPr/>
        </p:nvPicPr>
        <p:blipFill>
          <a:blip r:embed="rId3"/>
          <a:stretch>
            <a:fillRect/>
          </a:stretch>
        </p:blipFill>
        <p:spPr>
          <a:xfrm>
            <a:off x="1548191" y="993577"/>
            <a:ext cx="8367146" cy="5642361"/>
          </a:xfrm>
          <a:prstGeom prst="rect">
            <a:avLst/>
          </a:prstGeom>
        </p:spPr>
      </p:pic>
      <p:sp>
        <p:nvSpPr>
          <p:cNvPr id="5" name="テキスト ボックス 4">
            <a:extLst>
              <a:ext uri="{FF2B5EF4-FFF2-40B4-BE49-F238E27FC236}">
                <a16:creationId xmlns:a16="http://schemas.microsoft.com/office/drawing/2014/main" id="{32E562A5-BFD7-7B29-741D-DFAD8F90BE93}"/>
              </a:ext>
            </a:extLst>
          </p:cNvPr>
          <p:cNvSpPr txBox="1"/>
          <p:nvPr/>
        </p:nvSpPr>
        <p:spPr>
          <a:xfrm>
            <a:off x="171450" y="257175"/>
            <a:ext cx="7694735" cy="584775"/>
          </a:xfrm>
          <a:prstGeom prst="rect">
            <a:avLst/>
          </a:prstGeom>
          <a:noFill/>
        </p:spPr>
        <p:txBody>
          <a:bodyPr wrap="none" rtlCol="0">
            <a:spAutoFit/>
          </a:bodyPr>
          <a:lstStyle/>
          <a:p>
            <a:r>
              <a:rPr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ブロックチェーンの特徴 ～高い透明性～</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cxnSp>
        <p:nvCxnSpPr>
          <p:cNvPr id="9" name="直線コネクタ 8">
            <a:extLst>
              <a:ext uri="{FF2B5EF4-FFF2-40B4-BE49-F238E27FC236}">
                <a16:creationId xmlns:a16="http://schemas.microsoft.com/office/drawing/2014/main" id="{94E8CEC8-1225-FA3F-CB78-EB8F44F4BE45}"/>
              </a:ext>
            </a:extLst>
          </p:cNvPr>
          <p:cNvCxnSpPr/>
          <p:nvPr/>
        </p:nvCxnSpPr>
        <p:spPr>
          <a:xfrm>
            <a:off x="254318" y="841950"/>
            <a:ext cx="11487150" cy="0"/>
          </a:xfrm>
          <a:prstGeom prst="line">
            <a:avLst/>
          </a:prstGeom>
          <a:ln w="60325">
            <a:gradFill flip="none" rotWithShape="1">
              <a:gsLst>
                <a:gs pos="0">
                  <a:schemeClr val="bg1">
                    <a:lumMod val="65000"/>
                  </a:schemeClr>
                </a:gs>
                <a:gs pos="100000">
                  <a:srgbClr val="333F5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7992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ブロックチェーンとは？</a:t>
            </a: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4185761"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ブロックチェーンとは何か</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F922A8C1-8EFE-2F2D-F34C-0D2623F851AB}"/>
              </a:ext>
            </a:extLst>
          </p:cNvPr>
          <p:cNvSpPr txBox="1"/>
          <p:nvPr/>
        </p:nvSpPr>
        <p:spPr>
          <a:xfrm>
            <a:off x="490107" y="1523853"/>
            <a:ext cx="6962931" cy="923330"/>
          </a:xfrm>
          <a:prstGeom prst="rect">
            <a:avLst/>
          </a:prstGeom>
          <a:noFill/>
        </p:spPr>
        <p:txBody>
          <a:bodyPr wrap="square" lIns="91440" tIns="45720" rIns="91440" bIns="45720" rtlCol="0" anchor="t">
            <a:spAutoFit/>
          </a:bodyPr>
          <a:lstStyle/>
          <a:p>
            <a:pPr marL="269875" indent="-269875"/>
            <a:r>
              <a:rPr kumimoji="1" lang="ja-JP" altLang="en-US">
                <a:solidFill>
                  <a:schemeClr val="bg1">
                    <a:lumMod val="85000"/>
                  </a:schemeClr>
                </a:solidFill>
                <a:latin typeface="UD デジタル 教科書体 NP-R"/>
                <a:ea typeface="UD デジタル 教科書体 NP-R"/>
              </a:rPr>
              <a:t>・データを「</a:t>
            </a:r>
            <a:r>
              <a:rPr kumimoji="1" lang="ja-JP" altLang="en-US">
                <a:solidFill>
                  <a:schemeClr val="accent4"/>
                </a:solidFill>
                <a:latin typeface="UD デジタル 教科書体 NP-R"/>
                <a:ea typeface="UD デジタル 教科書体 NP-R"/>
              </a:rPr>
              <a:t>ブロック</a:t>
            </a:r>
            <a:r>
              <a:rPr kumimoji="1" lang="ja-JP" altLang="en-US">
                <a:solidFill>
                  <a:schemeClr val="bg1">
                    <a:lumMod val="85000"/>
                  </a:schemeClr>
                </a:solidFill>
                <a:latin typeface="UD デジタル 教科書体 NP-R"/>
                <a:ea typeface="UD デジタル 教科書体 NP-R"/>
              </a:rPr>
              <a:t>」と呼ばれる単位に記録し、そのブロックを時系列順に「</a:t>
            </a:r>
            <a:r>
              <a:rPr kumimoji="1" lang="ja-JP" altLang="en-US">
                <a:solidFill>
                  <a:schemeClr val="accent4"/>
                </a:solidFill>
                <a:latin typeface="UD デジタル 教科書体 NP-R"/>
                <a:ea typeface="UD デジタル 教科書体 NP-R"/>
              </a:rPr>
              <a:t>チェーン</a:t>
            </a:r>
            <a:r>
              <a:rPr kumimoji="1" lang="ja-JP" altLang="en-US">
                <a:solidFill>
                  <a:schemeClr val="bg1">
                    <a:lumMod val="85000"/>
                  </a:schemeClr>
                </a:solidFill>
                <a:latin typeface="UD デジタル 教科書体 NP-R"/>
                <a:ea typeface="UD デジタル 教科書体 NP-R"/>
              </a:rPr>
              <a:t>」状につなげて保存する</a:t>
            </a:r>
            <a:r>
              <a:rPr kumimoji="1" lang="ja-JP" altLang="en-US">
                <a:solidFill>
                  <a:schemeClr val="accent4"/>
                </a:solidFill>
                <a:latin typeface="UD デジタル 教科書体 NP-R"/>
                <a:ea typeface="UD デジタル 教科書体 NP-R"/>
              </a:rPr>
              <a:t>分散型の台帳</a:t>
            </a:r>
            <a:r>
              <a:rPr lang="ja-JP" altLang="en-US">
                <a:solidFill>
                  <a:schemeClr val="accent4"/>
                </a:solidFill>
                <a:latin typeface="UD デジタル 教科書体 NP-R"/>
                <a:ea typeface="UD デジタル 教科書体 NP-R"/>
              </a:rPr>
              <a:t>(データ構造)</a:t>
            </a:r>
            <a:r>
              <a:rPr kumimoji="1" lang="ja-JP" altLang="en-US">
                <a:solidFill>
                  <a:schemeClr val="bg1">
                    <a:lumMod val="85000"/>
                  </a:schemeClr>
                </a:solidFill>
                <a:latin typeface="UD デジタル 教科書体 NP-R"/>
                <a:ea typeface="UD デジタル 教科書体 NP-R"/>
              </a:rPr>
              <a:t>、あるいはそれを実現する</a:t>
            </a:r>
            <a:r>
              <a:rPr kumimoji="1" lang="ja-JP" altLang="en-US">
                <a:solidFill>
                  <a:schemeClr val="accent4"/>
                </a:solidFill>
                <a:latin typeface="UD デジタル 教科書体 NP-R"/>
                <a:ea typeface="UD デジタル 教科書体 NP-R"/>
              </a:rPr>
              <a:t>分散型台帳技術</a:t>
            </a:r>
            <a:r>
              <a:rPr kumimoji="1" lang="ja-JP" altLang="en-US">
                <a:solidFill>
                  <a:schemeClr val="bg1">
                    <a:lumMod val="85000"/>
                  </a:schemeClr>
                </a:solidFill>
                <a:latin typeface="UD デジタル 教科書体 NP-R"/>
                <a:ea typeface="UD デジタル 教科書体 NP-R"/>
              </a:rPr>
              <a:t>。</a:t>
            </a:r>
            <a:endParaRPr lang="en-US" altLang="ja-JP" sz="1400">
              <a:solidFill>
                <a:schemeClr val="bg1">
                  <a:lumMod val="85000"/>
                </a:schemeClr>
              </a:solidFill>
              <a:latin typeface="UD デジタル 教科書体 NP-R"/>
              <a:ea typeface="UD デジタル 教科書体 NP-R"/>
            </a:endParaRPr>
          </a:p>
        </p:txBody>
      </p:sp>
      <p:sp>
        <p:nvSpPr>
          <p:cNvPr id="35" name="四角形: 角を丸くする 34">
            <a:extLst>
              <a:ext uri="{FF2B5EF4-FFF2-40B4-BE49-F238E27FC236}">
                <a16:creationId xmlns:a16="http://schemas.microsoft.com/office/drawing/2014/main" id="{337990CF-C2B1-4310-B190-999AC6EF7835}"/>
              </a:ext>
            </a:extLst>
          </p:cNvPr>
          <p:cNvSpPr/>
          <p:nvPr/>
        </p:nvSpPr>
        <p:spPr>
          <a:xfrm>
            <a:off x="747070" y="2958052"/>
            <a:ext cx="6290811" cy="2358914"/>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6" name="グループ化 35">
            <a:extLst>
              <a:ext uri="{FF2B5EF4-FFF2-40B4-BE49-F238E27FC236}">
                <a16:creationId xmlns:a16="http://schemas.microsoft.com/office/drawing/2014/main" id="{FE72A4CD-63ED-26A8-FE6B-E6EC3E918154}"/>
              </a:ext>
            </a:extLst>
          </p:cNvPr>
          <p:cNvGrpSpPr/>
          <p:nvPr/>
        </p:nvGrpSpPr>
        <p:grpSpPr>
          <a:xfrm>
            <a:off x="2972536" y="4669110"/>
            <a:ext cx="727122" cy="646331"/>
            <a:chOff x="8195053" y="3105834"/>
            <a:chExt cx="727122" cy="646331"/>
          </a:xfrm>
        </p:grpSpPr>
        <p:sp>
          <p:nvSpPr>
            <p:cNvPr id="37" name="テキスト ボックス 36">
              <a:extLst>
                <a:ext uri="{FF2B5EF4-FFF2-40B4-BE49-F238E27FC236}">
                  <a16:creationId xmlns:a16="http://schemas.microsoft.com/office/drawing/2014/main" id="{6F3011C9-A396-748F-7E55-BF53B9C07B7C}"/>
                </a:ext>
              </a:extLst>
            </p:cNvPr>
            <p:cNvSpPr txBox="1"/>
            <p:nvPr/>
          </p:nvSpPr>
          <p:spPr>
            <a:xfrm>
              <a:off x="8195053" y="3105834"/>
              <a:ext cx="727122" cy="646331"/>
            </a:xfrm>
            <a:prstGeom prst="rect">
              <a:avLst/>
            </a:prstGeom>
            <a:noFill/>
          </p:spPr>
          <p:txBody>
            <a:bodyPr wrap="square" rtlCol="0">
              <a:spAutoFit/>
            </a:bodyPr>
            <a:lstStyle/>
            <a:p>
              <a:r>
                <a:rPr kumimoji="1" lang="ja-JP" altLang="en-US" sz="3600" b="1" dirty="0">
                  <a:solidFill>
                    <a:schemeClr val="bg1">
                      <a:lumMod val="50000"/>
                    </a:schemeClr>
                  </a:solidFill>
                </a:rPr>
                <a:t>🖥</a:t>
              </a:r>
            </a:p>
          </p:txBody>
        </p:sp>
        <p:sp>
          <p:nvSpPr>
            <p:cNvPr id="38" name="楕円 37">
              <a:extLst>
                <a:ext uri="{FF2B5EF4-FFF2-40B4-BE49-F238E27FC236}">
                  <a16:creationId xmlns:a16="http://schemas.microsoft.com/office/drawing/2014/main" id="{DFDA05F8-390C-ED22-2C6B-58B500E9F6B2}"/>
                </a:ext>
              </a:extLst>
            </p:cNvPr>
            <p:cNvSpPr/>
            <p:nvPr/>
          </p:nvSpPr>
          <p:spPr>
            <a:xfrm>
              <a:off x="8263783" y="3568307"/>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 name="グループ化 38">
            <a:extLst>
              <a:ext uri="{FF2B5EF4-FFF2-40B4-BE49-F238E27FC236}">
                <a16:creationId xmlns:a16="http://schemas.microsoft.com/office/drawing/2014/main" id="{C4D3D8F9-F301-B965-4BCA-4851A2713AC4}"/>
              </a:ext>
            </a:extLst>
          </p:cNvPr>
          <p:cNvGrpSpPr/>
          <p:nvPr/>
        </p:nvGrpSpPr>
        <p:grpSpPr>
          <a:xfrm>
            <a:off x="1971252" y="3520961"/>
            <a:ext cx="727122" cy="646331"/>
            <a:chOff x="8195053" y="3105834"/>
            <a:chExt cx="727122" cy="646331"/>
          </a:xfrm>
        </p:grpSpPr>
        <p:sp>
          <p:nvSpPr>
            <p:cNvPr id="40" name="楕円 39">
              <a:extLst>
                <a:ext uri="{FF2B5EF4-FFF2-40B4-BE49-F238E27FC236}">
                  <a16:creationId xmlns:a16="http://schemas.microsoft.com/office/drawing/2014/main" id="{9274CEA3-3A18-684A-1958-3C6C8BA1295C}"/>
                </a:ext>
              </a:extLst>
            </p:cNvPr>
            <p:cNvSpPr/>
            <p:nvPr/>
          </p:nvSpPr>
          <p:spPr>
            <a:xfrm>
              <a:off x="8263783" y="3568307"/>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9D4158F4-33AA-AEED-E974-249FECB5EAA8}"/>
                </a:ext>
              </a:extLst>
            </p:cNvPr>
            <p:cNvSpPr txBox="1"/>
            <p:nvPr/>
          </p:nvSpPr>
          <p:spPr>
            <a:xfrm>
              <a:off x="8195053" y="3105834"/>
              <a:ext cx="727122" cy="646331"/>
            </a:xfrm>
            <a:prstGeom prst="rect">
              <a:avLst/>
            </a:prstGeom>
            <a:noFill/>
          </p:spPr>
          <p:txBody>
            <a:bodyPr wrap="square" rtlCol="0">
              <a:spAutoFit/>
            </a:bodyPr>
            <a:lstStyle/>
            <a:p>
              <a:r>
                <a:rPr kumimoji="1" lang="ja-JP" altLang="en-US" sz="3600" b="1" dirty="0">
                  <a:solidFill>
                    <a:schemeClr val="bg1">
                      <a:lumMod val="50000"/>
                    </a:schemeClr>
                  </a:solidFill>
                </a:rPr>
                <a:t>🖥</a:t>
              </a:r>
            </a:p>
          </p:txBody>
        </p:sp>
      </p:grpSp>
      <p:grpSp>
        <p:nvGrpSpPr>
          <p:cNvPr id="42" name="グループ化 41">
            <a:extLst>
              <a:ext uri="{FF2B5EF4-FFF2-40B4-BE49-F238E27FC236}">
                <a16:creationId xmlns:a16="http://schemas.microsoft.com/office/drawing/2014/main" id="{297FE3DA-5CA0-5CE5-D5EF-872DE0B67AC1}"/>
              </a:ext>
            </a:extLst>
          </p:cNvPr>
          <p:cNvGrpSpPr/>
          <p:nvPr/>
        </p:nvGrpSpPr>
        <p:grpSpPr>
          <a:xfrm>
            <a:off x="4859733" y="3872927"/>
            <a:ext cx="727122" cy="646331"/>
            <a:chOff x="8195053" y="3105834"/>
            <a:chExt cx="727122" cy="646331"/>
          </a:xfrm>
        </p:grpSpPr>
        <p:sp>
          <p:nvSpPr>
            <p:cNvPr id="43" name="楕円 42">
              <a:extLst>
                <a:ext uri="{FF2B5EF4-FFF2-40B4-BE49-F238E27FC236}">
                  <a16:creationId xmlns:a16="http://schemas.microsoft.com/office/drawing/2014/main" id="{F53C6366-969C-E2F2-3295-A689502D30A5}"/>
                </a:ext>
              </a:extLst>
            </p:cNvPr>
            <p:cNvSpPr/>
            <p:nvPr/>
          </p:nvSpPr>
          <p:spPr>
            <a:xfrm>
              <a:off x="8263783" y="3568307"/>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256D917E-932F-250A-E8D6-8CFC587B7709}"/>
                </a:ext>
              </a:extLst>
            </p:cNvPr>
            <p:cNvSpPr txBox="1"/>
            <p:nvPr/>
          </p:nvSpPr>
          <p:spPr>
            <a:xfrm>
              <a:off x="8195053" y="3105834"/>
              <a:ext cx="727122" cy="646331"/>
            </a:xfrm>
            <a:prstGeom prst="rect">
              <a:avLst/>
            </a:prstGeom>
            <a:noFill/>
          </p:spPr>
          <p:txBody>
            <a:bodyPr wrap="square" rtlCol="0">
              <a:spAutoFit/>
            </a:bodyPr>
            <a:lstStyle/>
            <a:p>
              <a:r>
                <a:rPr kumimoji="1" lang="ja-JP" altLang="en-US" sz="3600" b="1" dirty="0">
                  <a:solidFill>
                    <a:schemeClr val="bg1">
                      <a:lumMod val="50000"/>
                    </a:schemeClr>
                  </a:solidFill>
                </a:rPr>
                <a:t>🖥</a:t>
              </a:r>
            </a:p>
          </p:txBody>
        </p:sp>
      </p:grpSp>
      <p:grpSp>
        <p:nvGrpSpPr>
          <p:cNvPr id="45" name="グループ化 44">
            <a:extLst>
              <a:ext uri="{FF2B5EF4-FFF2-40B4-BE49-F238E27FC236}">
                <a16:creationId xmlns:a16="http://schemas.microsoft.com/office/drawing/2014/main" id="{1A6863F3-0E7C-FC62-1188-9D69217ABA16}"/>
              </a:ext>
            </a:extLst>
          </p:cNvPr>
          <p:cNvGrpSpPr/>
          <p:nvPr/>
        </p:nvGrpSpPr>
        <p:grpSpPr>
          <a:xfrm>
            <a:off x="3406946" y="3078165"/>
            <a:ext cx="727122" cy="646331"/>
            <a:chOff x="8195053" y="3105834"/>
            <a:chExt cx="727122" cy="646331"/>
          </a:xfrm>
        </p:grpSpPr>
        <p:sp>
          <p:nvSpPr>
            <p:cNvPr id="46" name="楕円 45">
              <a:extLst>
                <a:ext uri="{FF2B5EF4-FFF2-40B4-BE49-F238E27FC236}">
                  <a16:creationId xmlns:a16="http://schemas.microsoft.com/office/drawing/2014/main" id="{BCB2FFFD-CC38-9132-0FBE-3893299F45FA}"/>
                </a:ext>
              </a:extLst>
            </p:cNvPr>
            <p:cNvSpPr/>
            <p:nvPr/>
          </p:nvSpPr>
          <p:spPr>
            <a:xfrm>
              <a:off x="8263783" y="3568307"/>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F0792543-BBF6-E48B-5179-27AE340D63BA}"/>
                </a:ext>
              </a:extLst>
            </p:cNvPr>
            <p:cNvSpPr txBox="1"/>
            <p:nvPr/>
          </p:nvSpPr>
          <p:spPr>
            <a:xfrm>
              <a:off x="8195053" y="3105834"/>
              <a:ext cx="727122" cy="646331"/>
            </a:xfrm>
            <a:prstGeom prst="rect">
              <a:avLst/>
            </a:prstGeom>
            <a:noFill/>
          </p:spPr>
          <p:txBody>
            <a:bodyPr wrap="square" rtlCol="0">
              <a:spAutoFit/>
            </a:bodyPr>
            <a:lstStyle/>
            <a:p>
              <a:r>
                <a:rPr kumimoji="1" lang="ja-JP" altLang="en-US" sz="3600" b="1" dirty="0">
                  <a:solidFill>
                    <a:schemeClr val="bg1">
                      <a:lumMod val="50000"/>
                    </a:schemeClr>
                  </a:solidFill>
                </a:rPr>
                <a:t>🖥</a:t>
              </a:r>
            </a:p>
          </p:txBody>
        </p:sp>
      </p:grpSp>
      <p:cxnSp>
        <p:nvCxnSpPr>
          <p:cNvPr id="48" name="直線コネクタ 47">
            <a:extLst>
              <a:ext uri="{FF2B5EF4-FFF2-40B4-BE49-F238E27FC236}">
                <a16:creationId xmlns:a16="http://schemas.microsoft.com/office/drawing/2014/main" id="{36925CB0-57D7-C2CC-A865-DB6CAB068FF9}"/>
              </a:ext>
            </a:extLst>
          </p:cNvPr>
          <p:cNvCxnSpPr>
            <a:cxnSpLocks/>
          </p:cNvCxnSpPr>
          <p:nvPr/>
        </p:nvCxnSpPr>
        <p:spPr>
          <a:xfrm flipV="1">
            <a:off x="2523275" y="3587516"/>
            <a:ext cx="1097627" cy="449196"/>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B6B284A-B14C-BFA9-1B91-70486017D01A}"/>
              </a:ext>
            </a:extLst>
          </p:cNvPr>
          <p:cNvCxnSpPr>
            <a:cxnSpLocks/>
          </p:cNvCxnSpPr>
          <p:nvPr/>
        </p:nvCxnSpPr>
        <p:spPr>
          <a:xfrm>
            <a:off x="2503847" y="4044459"/>
            <a:ext cx="2576807" cy="334185"/>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AA6C94DB-EE19-087A-D649-C1BD3FAEB5E3}"/>
              </a:ext>
            </a:extLst>
          </p:cNvPr>
          <p:cNvCxnSpPr>
            <a:cxnSpLocks/>
          </p:cNvCxnSpPr>
          <p:nvPr/>
        </p:nvCxnSpPr>
        <p:spPr>
          <a:xfrm>
            <a:off x="2402661" y="4013001"/>
            <a:ext cx="665230" cy="1165460"/>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E4DDC383-1C86-8577-82BC-C402357C42C5}"/>
              </a:ext>
            </a:extLst>
          </p:cNvPr>
          <p:cNvCxnSpPr>
            <a:cxnSpLocks/>
          </p:cNvCxnSpPr>
          <p:nvPr/>
        </p:nvCxnSpPr>
        <p:spPr>
          <a:xfrm flipH="1" flipV="1">
            <a:off x="3691504" y="3605574"/>
            <a:ext cx="1370421" cy="740461"/>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665DADD-5672-4F53-B5C0-D047E0147A39}"/>
              </a:ext>
            </a:extLst>
          </p:cNvPr>
          <p:cNvCxnSpPr>
            <a:cxnSpLocks/>
          </p:cNvCxnSpPr>
          <p:nvPr/>
        </p:nvCxnSpPr>
        <p:spPr>
          <a:xfrm flipV="1">
            <a:off x="3430570" y="4408211"/>
            <a:ext cx="1556694" cy="792416"/>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7892D99F-607A-0146-3FED-C1DC5488943E}"/>
              </a:ext>
            </a:extLst>
          </p:cNvPr>
          <p:cNvCxnSpPr>
            <a:cxnSpLocks/>
          </p:cNvCxnSpPr>
          <p:nvPr/>
        </p:nvCxnSpPr>
        <p:spPr>
          <a:xfrm flipV="1">
            <a:off x="3246103" y="3634395"/>
            <a:ext cx="426672" cy="1130995"/>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1" name="グラフィックス 60" descr="開いた本 単色塗りつぶし">
            <a:extLst>
              <a:ext uri="{FF2B5EF4-FFF2-40B4-BE49-F238E27FC236}">
                <a16:creationId xmlns:a16="http://schemas.microsoft.com/office/drawing/2014/main" id="{71A481A1-FEF3-D41C-6A83-6C13384B1E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45740" y="3433279"/>
            <a:ext cx="392376" cy="392376"/>
          </a:xfrm>
          <a:prstGeom prst="rect">
            <a:avLst/>
          </a:prstGeom>
        </p:spPr>
      </p:pic>
      <p:sp>
        <p:nvSpPr>
          <p:cNvPr id="62" name="吹き出し: 角を丸めた四角形 61">
            <a:extLst>
              <a:ext uri="{FF2B5EF4-FFF2-40B4-BE49-F238E27FC236}">
                <a16:creationId xmlns:a16="http://schemas.microsoft.com/office/drawing/2014/main" id="{499E526D-7DA7-CBE6-5B9C-17174397073E}"/>
              </a:ext>
            </a:extLst>
          </p:cNvPr>
          <p:cNvSpPr/>
          <p:nvPr/>
        </p:nvSpPr>
        <p:spPr>
          <a:xfrm>
            <a:off x="5365216" y="3374778"/>
            <a:ext cx="536508" cy="467940"/>
          </a:xfrm>
          <a:prstGeom prst="wedgeRoundRectCallout">
            <a:avLst>
              <a:gd name="adj1" fmla="val -43321"/>
              <a:gd name="adj2" fmla="val 70642"/>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3" name="グラフィックス 62" descr="開いた本 単色塗りつぶし">
            <a:extLst>
              <a:ext uri="{FF2B5EF4-FFF2-40B4-BE49-F238E27FC236}">
                <a16:creationId xmlns:a16="http://schemas.microsoft.com/office/drawing/2014/main" id="{3038913C-42CA-39A3-8D86-25735BDE58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2460" y="3061469"/>
            <a:ext cx="392376" cy="392376"/>
          </a:xfrm>
          <a:prstGeom prst="rect">
            <a:avLst/>
          </a:prstGeom>
        </p:spPr>
      </p:pic>
      <p:sp>
        <p:nvSpPr>
          <p:cNvPr id="64" name="吹き出し: 角を丸めた四角形 63">
            <a:extLst>
              <a:ext uri="{FF2B5EF4-FFF2-40B4-BE49-F238E27FC236}">
                <a16:creationId xmlns:a16="http://schemas.microsoft.com/office/drawing/2014/main" id="{BD043743-8C80-45D2-1FCB-5EC7A01F80C8}"/>
              </a:ext>
            </a:extLst>
          </p:cNvPr>
          <p:cNvSpPr/>
          <p:nvPr/>
        </p:nvSpPr>
        <p:spPr>
          <a:xfrm>
            <a:off x="2901936" y="3002968"/>
            <a:ext cx="536508" cy="467940"/>
          </a:xfrm>
          <a:prstGeom prst="wedgeRoundRectCallout">
            <a:avLst>
              <a:gd name="adj1" fmla="val 61722"/>
              <a:gd name="adj2" fmla="val -1619"/>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7" name="グラフィックス 66" descr="開いた本 単色塗りつぶし">
            <a:extLst>
              <a:ext uri="{FF2B5EF4-FFF2-40B4-BE49-F238E27FC236}">
                <a16:creationId xmlns:a16="http://schemas.microsoft.com/office/drawing/2014/main" id="{788317E8-D6F6-29AC-8413-CEDB3D0CA1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30657" y="4388490"/>
            <a:ext cx="392376" cy="392376"/>
          </a:xfrm>
          <a:prstGeom prst="rect">
            <a:avLst/>
          </a:prstGeom>
        </p:spPr>
      </p:pic>
      <p:sp>
        <p:nvSpPr>
          <p:cNvPr id="68" name="吹き出し: 角を丸めた四角形 67">
            <a:extLst>
              <a:ext uri="{FF2B5EF4-FFF2-40B4-BE49-F238E27FC236}">
                <a16:creationId xmlns:a16="http://schemas.microsoft.com/office/drawing/2014/main" id="{8380D2F9-F521-0D7D-F45B-FA64369E465C}"/>
              </a:ext>
            </a:extLst>
          </p:cNvPr>
          <p:cNvSpPr/>
          <p:nvPr/>
        </p:nvSpPr>
        <p:spPr>
          <a:xfrm>
            <a:off x="3450133" y="4329989"/>
            <a:ext cx="536508" cy="467940"/>
          </a:xfrm>
          <a:prstGeom prst="wedgeRoundRectCallout">
            <a:avLst>
              <a:gd name="adj1" fmla="val -39770"/>
              <a:gd name="adj2" fmla="val 61822"/>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1" name="グラフィックス 70" descr="開いた本 単色塗りつぶし">
            <a:extLst>
              <a:ext uri="{FF2B5EF4-FFF2-40B4-BE49-F238E27FC236}">
                <a16:creationId xmlns:a16="http://schemas.microsoft.com/office/drawing/2014/main" id="{13459E19-DB7A-C6F1-D255-D90540225B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28381" y="4251953"/>
            <a:ext cx="392376" cy="392376"/>
          </a:xfrm>
          <a:prstGeom prst="rect">
            <a:avLst/>
          </a:prstGeom>
        </p:spPr>
      </p:pic>
      <p:sp>
        <p:nvSpPr>
          <p:cNvPr id="72" name="吹き出し: 角を丸めた四角形 71">
            <a:extLst>
              <a:ext uri="{FF2B5EF4-FFF2-40B4-BE49-F238E27FC236}">
                <a16:creationId xmlns:a16="http://schemas.microsoft.com/office/drawing/2014/main" id="{66314A72-664D-7132-45BA-AE4A75660198}"/>
              </a:ext>
            </a:extLst>
          </p:cNvPr>
          <p:cNvSpPr/>
          <p:nvPr/>
        </p:nvSpPr>
        <p:spPr>
          <a:xfrm>
            <a:off x="1747857" y="4193452"/>
            <a:ext cx="536508" cy="467940"/>
          </a:xfrm>
          <a:prstGeom prst="wedgeRoundRectCallout">
            <a:avLst>
              <a:gd name="adj1" fmla="val 40121"/>
              <a:gd name="adj2" fmla="val -67094"/>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四角形: 角を丸くする 73">
            <a:extLst>
              <a:ext uri="{FF2B5EF4-FFF2-40B4-BE49-F238E27FC236}">
                <a16:creationId xmlns:a16="http://schemas.microsoft.com/office/drawing/2014/main" id="{EEE124F2-82CD-5E04-B268-0784419837DA}"/>
              </a:ext>
            </a:extLst>
          </p:cNvPr>
          <p:cNvSpPr/>
          <p:nvPr/>
        </p:nvSpPr>
        <p:spPr>
          <a:xfrm>
            <a:off x="747303" y="5508632"/>
            <a:ext cx="6290578" cy="1199750"/>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B72E9D60-E199-34E2-12CF-FFF679826104}"/>
              </a:ext>
            </a:extLst>
          </p:cNvPr>
          <p:cNvSpPr/>
          <p:nvPr/>
        </p:nvSpPr>
        <p:spPr>
          <a:xfrm>
            <a:off x="2357761" y="6118950"/>
            <a:ext cx="945749" cy="507842"/>
          </a:xfrm>
          <a:prstGeom prst="roundRect">
            <a:avLst>
              <a:gd name="adj" fmla="val 166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Genesis Block</a:t>
            </a:r>
            <a:endParaRPr kumimoji="1" lang="ja-JP" altLang="en-US" sz="1200" dirty="0"/>
          </a:p>
        </p:txBody>
      </p:sp>
      <p:sp>
        <p:nvSpPr>
          <p:cNvPr id="18" name="四角形: 角を丸くする 17">
            <a:extLst>
              <a:ext uri="{FF2B5EF4-FFF2-40B4-BE49-F238E27FC236}">
                <a16:creationId xmlns:a16="http://schemas.microsoft.com/office/drawing/2014/main" id="{FB6D667E-8233-E132-D62B-5D9EE2920AAE}"/>
              </a:ext>
            </a:extLst>
          </p:cNvPr>
          <p:cNvSpPr/>
          <p:nvPr/>
        </p:nvSpPr>
        <p:spPr>
          <a:xfrm>
            <a:off x="3482380" y="6133420"/>
            <a:ext cx="946800" cy="507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Block</a:t>
            </a:r>
            <a:r>
              <a:rPr kumimoji="1" lang="ja-JP" altLang="en-US" sz="1200" dirty="0"/>
              <a:t> </a:t>
            </a:r>
            <a:r>
              <a:rPr kumimoji="1" lang="en-US" altLang="ja-JP" sz="1200" dirty="0"/>
              <a:t>1</a:t>
            </a:r>
            <a:endParaRPr kumimoji="1" lang="ja-JP" altLang="en-US" sz="1200" dirty="0"/>
          </a:p>
        </p:txBody>
      </p:sp>
      <p:sp>
        <p:nvSpPr>
          <p:cNvPr id="19" name="テキスト ボックス 18">
            <a:extLst>
              <a:ext uri="{FF2B5EF4-FFF2-40B4-BE49-F238E27FC236}">
                <a16:creationId xmlns:a16="http://schemas.microsoft.com/office/drawing/2014/main" id="{88F54158-2EBC-95A6-2DD7-42BB279FF437}"/>
              </a:ext>
            </a:extLst>
          </p:cNvPr>
          <p:cNvSpPr txBox="1"/>
          <p:nvPr/>
        </p:nvSpPr>
        <p:spPr>
          <a:xfrm rot="5400000">
            <a:off x="3197516" y="6210935"/>
            <a:ext cx="374204" cy="338554"/>
          </a:xfrm>
          <a:prstGeom prst="rect">
            <a:avLst/>
          </a:prstGeom>
          <a:noFill/>
        </p:spPr>
        <p:txBody>
          <a:bodyPr wrap="square" rtlCol="0">
            <a:spAutoFit/>
          </a:bodyPr>
          <a:lstStyle/>
          <a:p>
            <a:r>
              <a:rPr kumimoji="1" lang="ja-JP" altLang="en-US" sz="1600" dirty="0">
                <a:solidFill>
                  <a:schemeClr val="bg1"/>
                </a:solidFill>
              </a:rPr>
              <a:t>⛓</a:t>
            </a:r>
          </a:p>
        </p:txBody>
      </p:sp>
      <p:sp>
        <p:nvSpPr>
          <p:cNvPr id="24" name="テキスト ボックス 23">
            <a:extLst>
              <a:ext uri="{FF2B5EF4-FFF2-40B4-BE49-F238E27FC236}">
                <a16:creationId xmlns:a16="http://schemas.microsoft.com/office/drawing/2014/main" id="{97CD5C56-F4C9-7EB4-04E4-0A030D9D766F}"/>
              </a:ext>
            </a:extLst>
          </p:cNvPr>
          <p:cNvSpPr txBox="1"/>
          <p:nvPr/>
        </p:nvSpPr>
        <p:spPr>
          <a:xfrm>
            <a:off x="11786847" y="5179910"/>
            <a:ext cx="1146764" cy="276999"/>
          </a:xfrm>
          <a:prstGeom prst="rect">
            <a:avLst/>
          </a:prstGeom>
          <a:noFill/>
        </p:spPr>
        <p:txBody>
          <a:bodyPr wrap="square" rtlCol="0">
            <a:spAutoFit/>
          </a:bodyPr>
          <a:lstStyle/>
          <a:p>
            <a:r>
              <a:rPr kumimoji="1" lang="ja-JP" altLang="en-US" sz="1200" dirty="0">
                <a:solidFill>
                  <a:schemeClr val="bg1">
                    <a:lumMod val="50000"/>
                  </a:schemeClr>
                </a:solidFill>
              </a:rPr>
              <a:t>・・・</a:t>
            </a:r>
          </a:p>
        </p:txBody>
      </p:sp>
      <p:pic>
        <p:nvPicPr>
          <p:cNvPr id="73" name="グラフィックス 72" descr="開いた本 単色塗りつぶし">
            <a:extLst>
              <a:ext uri="{FF2B5EF4-FFF2-40B4-BE49-F238E27FC236}">
                <a16:creationId xmlns:a16="http://schemas.microsoft.com/office/drawing/2014/main" id="{514AC4A3-8C5C-CA56-F277-5E10D3B256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08657" y="5868850"/>
            <a:ext cx="318628" cy="318628"/>
          </a:xfrm>
          <a:prstGeom prst="rect">
            <a:avLst/>
          </a:prstGeom>
        </p:spPr>
      </p:pic>
      <p:sp>
        <p:nvSpPr>
          <p:cNvPr id="76" name="四角形: 角を丸くする 75">
            <a:extLst>
              <a:ext uri="{FF2B5EF4-FFF2-40B4-BE49-F238E27FC236}">
                <a16:creationId xmlns:a16="http://schemas.microsoft.com/office/drawing/2014/main" id="{FD0B1FC3-0FFA-0EED-55AC-9C706B6AFA43}"/>
              </a:ext>
            </a:extLst>
          </p:cNvPr>
          <p:cNvSpPr/>
          <p:nvPr/>
        </p:nvSpPr>
        <p:spPr>
          <a:xfrm>
            <a:off x="4608050" y="6140630"/>
            <a:ext cx="946800" cy="507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Block</a:t>
            </a:r>
            <a:r>
              <a:rPr kumimoji="1" lang="ja-JP" altLang="en-US" sz="1200" dirty="0"/>
              <a:t> </a:t>
            </a:r>
            <a:r>
              <a:rPr kumimoji="1" lang="en-US" altLang="ja-JP" sz="1200" dirty="0"/>
              <a:t>2</a:t>
            </a:r>
            <a:endParaRPr kumimoji="1" lang="ja-JP" altLang="en-US" sz="1200" dirty="0"/>
          </a:p>
        </p:txBody>
      </p:sp>
      <p:sp>
        <p:nvSpPr>
          <p:cNvPr id="77" name="テキスト ボックス 76">
            <a:extLst>
              <a:ext uri="{FF2B5EF4-FFF2-40B4-BE49-F238E27FC236}">
                <a16:creationId xmlns:a16="http://schemas.microsoft.com/office/drawing/2014/main" id="{143C9B53-914B-5E82-927A-FAE46C667AE7}"/>
              </a:ext>
            </a:extLst>
          </p:cNvPr>
          <p:cNvSpPr txBox="1"/>
          <p:nvPr/>
        </p:nvSpPr>
        <p:spPr>
          <a:xfrm rot="5400000">
            <a:off x="4323186" y="6218145"/>
            <a:ext cx="374204" cy="338554"/>
          </a:xfrm>
          <a:prstGeom prst="rect">
            <a:avLst/>
          </a:prstGeom>
          <a:noFill/>
        </p:spPr>
        <p:txBody>
          <a:bodyPr wrap="square" rtlCol="0">
            <a:spAutoFit/>
          </a:bodyPr>
          <a:lstStyle/>
          <a:p>
            <a:r>
              <a:rPr kumimoji="1" lang="ja-JP" altLang="en-US" sz="1600" dirty="0">
                <a:solidFill>
                  <a:schemeClr val="bg1"/>
                </a:solidFill>
              </a:rPr>
              <a:t>⛓</a:t>
            </a:r>
          </a:p>
        </p:txBody>
      </p:sp>
      <p:sp>
        <p:nvSpPr>
          <p:cNvPr id="79" name="テキスト ボックス 78">
            <a:extLst>
              <a:ext uri="{FF2B5EF4-FFF2-40B4-BE49-F238E27FC236}">
                <a16:creationId xmlns:a16="http://schemas.microsoft.com/office/drawing/2014/main" id="{40640224-F783-86B0-9A70-163B2B1B6A52}"/>
              </a:ext>
            </a:extLst>
          </p:cNvPr>
          <p:cNvSpPr txBox="1"/>
          <p:nvPr/>
        </p:nvSpPr>
        <p:spPr>
          <a:xfrm rot="5400000">
            <a:off x="5448856" y="6218145"/>
            <a:ext cx="374204" cy="338554"/>
          </a:xfrm>
          <a:prstGeom prst="rect">
            <a:avLst/>
          </a:prstGeom>
          <a:noFill/>
        </p:spPr>
        <p:txBody>
          <a:bodyPr wrap="square" rtlCol="0">
            <a:spAutoFit/>
          </a:bodyPr>
          <a:lstStyle/>
          <a:p>
            <a:r>
              <a:rPr kumimoji="1" lang="ja-JP" altLang="en-US" sz="1600" dirty="0">
                <a:solidFill>
                  <a:schemeClr val="bg1"/>
                </a:solidFill>
              </a:rPr>
              <a:t>⛓</a:t>
            </a:r>
          </a:p>
        </p:txBody>
      </p:sp>
      <p:sp>
        <p:nvSpPr>
          <p:cNvPr id="3" name="テキスト ボックス 2">
            <a:extLst>
              <a:ext uri="{FF2B5EF4-FFF2-40B4-BE49-F238E27FC236}">
                <a16:creationId xmlns:a16="http://schemas.microsoft.com/office/drawing/2014/main" id="{9300DB0B-C9F2-0588-98AF-5DE0AFD5B334}"/>
              </a:ext>
            </a:extLst>
          </p:cNvPr>
          <p:cNvSpPr txBox="1"/>
          <p:nvPr/>
        </p:nvSpPr>
        <p:spPr>
          <a:xfrm>
            <a:off x="517815" y="2417470"/>
            <a:ext cx="6962931" cy="307777"/>
          </a:xfrm>
          <a:prstGeom prst="rect">
            <a:avLst/>
          </a:prstGeom>
          <a:noFill/>
        </p:spPr>
        <p:txBody>
          <a:bodyPr wrap="square" lIns="91440" tIns="45720" rIns="91440" bIns="45720" rtlCol="0" anchor="t">
            <a:spAutoFit/>
          </a:bodyPr>
          <a:lstStyle/>
          <a:p>
            <a:pPr marL="269875" indent="-269875"/>
            <a:r>
              <a:rPr kumimoji="1" lang="ja-JP" altLang="en-US" sz="1400">
                <a:solidFill>
                  <a:schemeClr val="bg1">
                    <a:lumMod val="85000"/>
                  </a:schemeClr>
                </a:solidFill>
                <a:latin typeface="UD デジタル 教科書体 NP-R"/>
                <a:ea typeface="UD デジタル 教科書体 NP-R"/>
              </a:rPr>
              <a:t>・</a:t>
            </a:r>
            <a:r>
              <a:rPr lang="ja-JP" altLang="en-US" sz="1400">
                <a:solidFill>
                  <a:schemeClr val="accent4"/>
                </a:solidFill>
                <a:latin typeface="UD デジタル 教科書体 NP-R"/>
                <a:ea typeface="UD デジタル 教科書体 NP-R"/>
              </a:rPr>
              <a:t>分散型台帳</a:t>
            </a:r>
            <a:r>
              <a:rPr lang="en-US" altLang="ja-JP" sz="1400" dirty="0">
                <a:solidFill>
                  <a:schemeClr val="bg1">
                    <a:lumMod val="85000"/>
                  </a:schemeClr>
                </a:solidFill>
                <a:latin typeface="UD デジタル 教科書体 NP-R"/>
                <a:ea typeface="UD デジタル 教科書体 NP-R"/>
              </a:rPr>
              <a:t>:</a:t>
            </a:r>
            <a:r>
              <a:rPr lang="ja-JP" altLang="en-US" sz="1400">
                <a:solidFill>
                  <a:schemeClr val="bg1">
                    <a:lumMod val="85000"/>
                  </a:schemeClr>
                </a:solidFill>
                <a:latin typeface="UD デジタル 教科書体 NP-R"/>
                <a:ea typeface="UD デジタル 教科書体 NP-R"/>
              </a:rPr>
              <a:t> ネットワークの参加者(ノード)で管理される</a:t>
            </a:r>
            <a:r>
              <a:rPr lang="ja-JP" altLang="en-US" sz="1400" u="sng">
                <a:solidFill>
                  <a:schemeClr val="bg1">
                    <a:lumMod val="85000"/>
                  </a:schemeClr>
                </a:solidFill>
                <a:latin typeface="UD デジタル 教科書体 NP-R"/>
                <a:ea typeface="UD デジタル 教科書体 NP-R"/>
              </a:rPr>
              <a:t>追記専用</a:t>
            </a:r>
            <a:r>
              <a:rPr lang="ja-JP" altLang="en-US" sz="1400">
                <a:solidFill>
                  <a:schemeClr val="bg1">
                    <a:lumMod val="85000"/>
                  </a:schemeClr>
                </a:solidFill>
                <a:latin typeface="UD デジタル 教科書体 NP-R"/>
                <a:ea typeface="UD デジタル 教科書体 NP-R"/>
              </a:rPr>
              <a:t>の台帳</a:t>
            </a:r>
            <a:endParaRPr lang="en-US" altLang="ja-JP" sz="1400">
              <a:solidFill>
                <a:schemeClr val="bg1">
                  <a:lumMod val="85000"/>
                </a:schemeClr>
              </a:solidFill>
              <a:latin typeface="UD デジタル 教科書体 NP-R"/>
              <a:ea typeface="UD デジタル 教科書体 NP-R"/>
            </a:endParaRPr>
          </a:p>
        </p:txBody>
      </p:sp>
      <p:sp>
        <p:nvSpPr>
          <p:cNvPr id="5" name="テキスト ボックス 4">
            <a:extLst>
              <a:ext uri="{FF2B5EF4-FFF2-40B4-BE49-F238E27FC236}">
                <a16:creationId xmlns:a16="http://schemas.microsoft.com/office/drawing/2014/main" id="{4B138299-A46B-CB80-CA75-189DD826F644}"/>
              </a:ext>
            </a:extLst>
          </p:cNvPr>
          <p:cNvSpPr txBox="1"/>
          <p:nvPr/>
        </p:nvSpPr>
        <p:spPr>
          <a:xfrm>
            <a:off x="734078" y="3005317"/>
            <a:ext cx="1164804" cy="307777"/>
          </a:xfrm>
          <a:prstGeom prst="rect">
            <a:avLst/>
          </a:prstGeom>
          <a:noFill/>
        </p:spPr>
        <p:txBody>
          <a:bodyPr wrap="square" lIns="91440" tIns="45720" rIns="91440" bIns="45720" rtlCol="0" anchor="t">
            <a:spAutoFit/>
          </a:bodyPr>
          <a:lstStyle/>
          <a:p>
            <a:pPr marL="269875" indent="-269875"/>
            <a:r>
              <a:rPr lang="ja-JP" altLang="en-US" sz="1400">
                <a:solidFill>
                  <a:schemeClr val="bg1">
                    <a:lumMod val="50000"/>
                  </a:schemeClr>
                </a:solidFill>
                <a:latin typeface="UD デジタル 教科書体 NP-R"/>
                <a:ea typeface="UD デジタル 教科書体 NP-R"/>
              </a:rPr>
              <a:t>分散型台帳</a:t>
            </a:r>
            <a:endParaRPr lang="ja-JP" altLang="en-US" sz="140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8" name="テキスト ボックス 7">
            <a:extLst>
              <a:ext uri="{FF2B5EF4-FFF2-40B4-BE49-F238E27FC236}">
                <a16:creationId xmlns:a16="http://schemas.microsoft.com/office/drawing/2014/main" id="{F8E3F441-9EEA-D705-BDEF-AF40257C0108}"/>
              </a:ext>
            </a:extLst>
          </p:cNvPr>
          <p:cNvSpPr txBox="1"/>
          <p:nvPr/>
        </p:nvSpPr>
        <p:spPr>
          <a:xfrm>
            <a:off x="782568" y="5533771"/>
            <a:ext cx="1164804" cy="307777"/>
          </a:xfrm>
          <a:prstGeom prst="rect">
            <a:avLst/>
          </a:prstGeom>
          <a:noFill/>
        </p:spPr>
        <p:txBody>
          <a:bodyPr wrap="square" lIns="91440" tIns="45720" rIns="91440" bIns="45720" rtlCol="0" anchor="t">
            <a:spAutoFit/>
          </a:bodyPr>
          <a:lstStyle/>
          <a:p>
            <a:pPr marL="269875" indent="-269875"/>
            <a:r>
              <a:rPr lang="ja-JP" altLang="en-US" sz="1400">
                <a:solidFill>
                  <a:schemeClr val="bg1">
                    <a:lumMod val="50000"/>
                  </a:schemeClr>
                </a:solidFill>
                <a:latin typeface="UD デジタル 教科書体 NP-R"/>
                <a:ea typeface="UD デジタル 教科書体 NP-R"/>
              </a:rPr>
              <a:t>データ構造</a:t>
            </a:r>
            <a:endParaRPr lang="ja-JP" altLang="en-US" sz="140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16459869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2E562A5-BFD7-7B29-741D-DFAD8F90BE93}"/>
              </a:ext>
            </a:extLst>
          </p:cNvPr>
          <p:cNvSpPr txBox="1"/>
          <p:nvPr/>
        </p:nvSpPr>
        <p:spPr>
          <a:xfrm>
            <a:off x="171450" y="257175"/>
            <a:ext cx="7694735" cy="584775"/>
          </a:xfrm>
          <a:prstGeom prst="rect">
            <a:avLst/>
          </a:prstGeom>
          <a:noFill/>
        </p:spPr>
        <p:txBody>
          <a:bodyPr wrap="none" rtlCol="0">
            <a:spAutoFit/>
          </a:bodyPr>
          <a:lstStyle/>
          <a:p>
            <a:r>
              <a:rPr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ブロックチェーンの特徴 ～高い透明性～</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cxnSp>
        <p:nvCxnSpPr>
          <p:cNvPr id="9" name="直線コネクタ 8">
            <a:extLst>
              <a:ext uri="{FF2B5EF4-FFF2-40B4-BE49-F238E27FC236}">
                <a16:creationId xmlns:a16="http://schemas.microsoft.com/office/drawing/2014/main" id="{94E8CEC8-1225-FA3F-CB78-EB8F44F4BE45}"/>
              </a:ext>
            </a:extLst>
          </p:cNvPr>
          <p:cNvCxnSpPr/>
          <p:nvPr/>
        </p:nvCxnSpPr>
        <p:spPr>
          <a:xfrm>
            <a:off x="254318" y="841950"/>
            <a:ext cx="11487150" cy="0"/>
          </a:xfrm>
          <a:prstGeom prst="line">
            <a:avLst/>
          </a:prstGeom>
          <a:ln w="60325">
            <a:gradFill flip="none" rotWithShape="1">
              <a:gsLst>
                <a:gs pos="0">
                  <a:schemeClr val="bg1">
                    <a:lumMod val="65000"/>
                  </a:schemeClr>
                </a:gs>
                <a:gs pos="100000">
                  <a:srgbClr val="333F5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7" name="図 6">
            <a:extLst>
              <a:ext uri="{FF2B5EF4-FFF2-40B4-BE49-F238E27FC236}">
                <a16:creationId xmlns:a16="http://schemas.microsoft.com/office/drawing/2014/main" id="{0F8B145B-490A-2562-3986-C30070F6E10A}"/>
              </a:ext>
            </a:extLst>
          </p:cNvPr>
          <p:cNvPicPr>
            <a:picLocks noChangeAspect="1"/>
          </p:cNvPicPr>
          <p:nvPr/>
        </p:nvPicPr>
        <p:blipFill>
          <a:blip r:embed="rId3"/>
          <a:stretch>
            <a:fillRect/>
          </a:stretch>
        </p:blipFill>
        <p:spPr>
          <a:xfrm>
            <a:off x="1548191" y="993576"/>
            <a:ext cx="8314266" cy="5608932"/>
          </a:xfrm>
          <a:prstGeom prst="rect">
            <a:avLst/>
          </a:prstGeom>
        </p:spPr>
      </p:pic>
    </p:spTree>
    <p:extLst>
      <p:ext uri="{BB962C8B-B14F-4D97-AF65-F5344CB8AC3E}">
        <p14:creationId xmlns:p14="http://schemas.microsoft.com/office/powerpoint/2010/main" val="30680712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2E562A5-BFD7-7B29-741D-DFAD8F90BE93}"/>
              </a:ext>
            </a:extLst>
          </p:cNvPr>
          <p:cNvSpPr txBox="1"/>
          <p:nvPr/>
        </p:nvSpPr>
        <p:spPr>
          <a:xfrm>
            <a:off x="171450" y="257175"/>
            <a:ext cx="7694735" cy="584775"/>
          </a:xfrm>
          <a:prstGeom prst="rect">
            <a:avLst/>
          </a:prstGeom>
          <a:noFill/>
        </p:spPr>
        <p:txBody>
          <a:bodyPr wrap="none" rtlCol="0">
            <a:spAutoFit/>
          </a:bodyPr>
          <a:lstStyle/>
          <a:p>
            <a:r>
              <a:rPr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ブロックチェーンの特徴 ～高い透明性～</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cxnSp>
        <p:nvCxnSpPr>
          <p:cNvPr id="9" name="直線コネクタ 8">
            <a:extLst>
              <a:ext uri="{FF2B5EF4-FFF2-40B4-BE49-F238E27FC236}">
                <a16:creationId xmlns:a16="http://schemas.microsoft.com/office/drawing/2014/main" id="{94E8CEC8-1225-FA3F-CB78-EB8F44F4BE45}"/>
              </a:ext>
            </a:extLst>
          </p:cNvPr>
          <p:cNvCxnSpPr/>
          <p:nvPr/>
        </p:nvCxnSpPr>
        <p:spPr>
          <a:xfrm>
            <a:off x="254318" y="841950"/>
            <a:ext cx="11487150" cy="0"/>
          </a:xfrm>
          <a:prstGeom prst="line">
            <a:avLst/>
          </a:prstGeom>
          <a:ln w="60325">
            <a:gradFill flip="none" rotWithShape="1">
              <a:gsLst>
                <a:gs pos="0">
                  <a:schemeClr val="bg1">
                    <a:lumMod val="65000"/>
                  </a:schemeClr>
                </a:gs>
                <a:gs pos="100000">
                  <a:srgbClr val="333F5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 name="図 1">
            <a:extLst>
              <a:ext uri="{FF2B5EF4-FFF2-40B4-BE49-F238E27FC236}">
                <a16:creationId xmlns:a16="http://schemas.microsoft.com/office/drawing/2014/main" id="{A7C8C95D-DA11-E381-E962-0EF892C5315C}"/>
              </a:ext>
            </a:extLst>
          </p:cNvPr>
          <p:cNvPicPr>
            <a:picLocks noChangeAspect="1"/>
          </p:cNvPicPr>
          <p:nvPr/>
        </p:nvPicPr>
        <p:blipFill>
          <a:blip r:embed="rId3"/>
          <a:stretch>
            <a:fillRect/>
          </a:stretch>
        </p:blipFill>
        <p:spPr>
          <a:xfrm>
            <a:off x="536893" y="1172743"/>
            <a:ext cx="10631714" cy="5118556"/>
          </a:xfrm>
          <a:prstGeom prst="rect">
            <a:avLst/>
          </a:prstGeom>
        </p:spPr>
      </p:pic>
      <p:sp>
        <p:nvSpPr>
          <p:cNvPr id="3" name="四角形: 角を丸くする 2">
            <a:extLst>
              <a:ext uri="{FF2B5EF4-FFF2-40B4-BE49-F238E27FC236}">
                <a16:creationId xmlns:a16="http://schemas.microsoft.com/office/drawing/2014/main" id="{27EA25AE-89E5-E1AF-D023-C10B42C6075D}"/>
              </a:ext>
            </a:extLst>
          </p:cNvPr>
          <p:cNvSpPr/>
          <p:nvPr/>
        </p:nvSpPr>
        <p:spPr>
          <a:xfrm>
            <a:off x="9020628" y="1335314"/>
            <a:ext cx="762000" cy="113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095523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84C6EEF-695D-050E-F35E-5AA939C2AF14}"/>
              </a:ext>
            </a:extLst>
          </p:cNvPr>
          <p:cNvSpPr txBox="1"/>
          <p:nvPr/>
        </p:nvSpPr>
        <p:spPr>
          <a:xfrm>
            <a:off x="8077200" y="3138207"/>
            <a:ext cx="3457575" cy="461665"/>
          </a:xfrm>
          <a:prstGeom prst="rect">
            <a:avLst/>
          </a:prstGeom>
          <a:noFill/>
        </p:spPr>
        <p:txBody>
          <a:bodyPr wrap="square" rtlCol="0">
            <a:spAutoFit/>
          </a:bodyPr>
          <a:lstStyle/>
          <a:p>
            <a:r>
              <a:rPr kumimoji="1" lang="ja-JP" altLang="en-US" sz="24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～群雄割拠～</a:t>
            </a:r>
          </a:p>
        </p:txBody>
      </p:sp>
      <p:sp>
        <p:nvSpPr>
          <p:cNvPr id="6" name="テキスト ボックス 5">
            <a:extLst>
              <a:ext uri="{FF2B5EF4-FFF2-40B4-BE49-F238E27FC236}">
                <a16:creationId xmlns:a16="http://schemas.microsoft.com/office/drawing/2014/main" id="{7157800B-ED26-37F1-6E56-AAB0E8B73E1E}"/>
              </a:ext>
            </a:extLst>
          </p:cNvPr>
          <p:cNvSpPr txBox="1"/>
          <p:nvPr/>
        </p:nvSpPr>
        <p:spPr>
          <a:xfrm>
            <a:off x="8077200" y="3752242"/>
            <a:ext cx="4114800" cy="3046988"/>
          </a:xfrm>
          <a:prstGeom prst="rect">
            <a:avLst/>
          </a:prstGeom>
          <a:noFill/>
        </p:spPr>
        <p:txBody>
          <a:bodyPr wrap="square" rtlCol="0">
            <a:spAutoFit/>
          </a:bodyPr>
          <a:lstStyle/>
          <a:p>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世は、群雄割拠の時代を迎えるー。</a:t>
            </a:r>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endParaRPr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猛者どもは、しのぎを削り、</a:t>
            </a:r>
            <a:endParaRPr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栄華を極めるものあれば、</a:t>
            </a:r>
            <a:endParaRPr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滅んでいくものあり。</a:t>
            </a:r>
            <a:endParaRPr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待つ未来は、淘汰か、共存</a:t>
            </a:r>
            <a:r>
              <a:rPr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か。</a:t>
            </a:r>
            <a:endParaRPr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endParaRPr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はたや、更なる強者による破滅と再生か。</a:t>
            </a:r>
            <a:endParaRPr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その答えが出たとき、人類はまた大きく</a:t>
            </a:r>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一歩、歩みを進めることができるだろう。</a:t>
            </a:r>
          </a:p>
        </p:txBody>
      </p:sp>
      <p:sp>
        <p:nvSpPr>
          <p:cNvPr id="2" name="正方形/長方形 1">
            <a:extLst>
              <a:ext uri="{FF2B5EF4-FFF2-40B4-BE49-F238E27FC236}">
                <a16:creationId xmlns:a16="http://schemas.microsoft.com/office/drawing/2014/main" id="{08DE657C-D3C2-E551-474E-96F7CAA87443}"/>
              </a:ext>
            </a:extLst>
          </p:cNvPr>
          <p:cNvSpPr/>
          <p:nvPr/>
        </p:nvSpPr>
        <p:spPr>
          <a:xfrm>
            <a:off x="-1" y="0"/>
            <a:ext cx="8012243" cy="6858000"/>
          </a:xfrm>
          <a:prstGeom prst="rect">
            <a:avLst/>
          </a:prstGeom>
          <a:solidFill>
            <a:srgbClr val="0A1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Picture 2" descr="画像">
            <a:extLst>
              <a:ext uri="{FF2B5EF4-FFF2-40B4-BE49-F238E27FC236}">
                <a16:creationId xmlns:a16="http://schemas.microsoft.com/office/drawing/2014/main" id="{5AA70E8D-34D0-3A7D-31C1-9543DA2A1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97196"/>
            <a:ext cx="7982857" cy="5358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87168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7088292-49CF-BC37-9ECA-D30931DAD472}"/>
              </a:ext>
            </a:extLst>
          </p:cNvPr>
          <p:cNvPicPr>
            <a:picLocks noChangeAspect="1"/>
          </p:cNvPicPr>
          <p:nvPr/>
        </p:nvPicPr>
        <p:blipFill>
          <a:blip r:embed="rId3"/>
          <a:stretch>
            <a:fillRect/>
          </a:stretch>
        </p:blipFill>
        <p:spPr>
          <a:xfrm>
            <a:off x="301171" y="923337"/>
            <a:ext cx="11589657" cy="5331983"/>
          </a:xfrm>
          <a:prstGeom prst="rect">
            <a:avLst/>
          </a:prstGeom>
        </p:spPr>
      </p:pic>
    </p:spTree>
    <p:extLst>
      <p:ext uri="{BB962C8B-B14F-4D97-AF65-F5344CB8AC3E}">
        <p14:creationId xmlns:p14="http://schemas.microsoft.com/office/powerpoint/2010/main" val="41852668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2E562A5-BFD7-7B29-741D-DFAD8F90BE93}"/>
              </a:ext>
            </a:extLst>
          </p:cNvPr>
          <p:cNvSpPr txBox="1"/>
          <p:nvPr/>
        </p:nvSpPr>
        <p:spPr>
          <a:xfrm>
            <a:off x="171450" y="257175"/>
            <a:ext cx="9212778" cy="584775"/>
          </a:xfrm>
          <a:prstGeom prst="rect">
            <a:avLst/>
          </a:prstGeom>
          <a:noFill/>
        </p:spPr>
        <p:txBody>
          <a:bodyPr wrap="none" rtlCol="0">
            <a:spAutoFit/>
          </a:bodyPr>
          <a:lstStyle/>
          <a:p>
            <a:r>
              <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ブロックチェーンに興味を持ってくださった方へ</a:t>
            </a:r>
          </a:p>
        </p:txBody>
      </p:sp>
      <p:cxnSp>
        <p:nvCxnSpPr>
          <p:cNvPr id="9" name="直線コネクタ 8">
            <a:extLst>
              <a:ext uri="{FF2B5EF4-FFF2-40B4-BE49-F238E27FC236}">
                <a16:creationId xmlns:a16="http://schemas.microsoft.com/office/drawing/2014/main" id="{94E8CEC8-1225-FA3F-CB78-EB8F44F4BE45}"/>
              </a:ext>
            </a:extLst>
          </p:cNvPr>
          <p:cNvCxnSpPr/>
          <p:nvPr/>
        </p:nvCxnSpPr>
        <p:spPr>
          <a:xfrm>
            <a:off x="254318" y="841950"/>
            <a:ext cx="11487150" cy="0"/>
          </a:xfrm>
          <a:prstGeom prst="line">
            <a:avLst/>
          </a:prstGeom>
          <a:ln w="60325">
            <a:gradFill flip="none" rotWithShape="1">
              <a:gsLst>
                <a:gs pos="0">
                  <a:schemeClr val="bg1">
                    <a:lumMod val="65000"/>
                  </a:schemeClr>
                </a:gs>
                <a:gs pos="100000">
                  <a:srgbClr val="333F5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EDB6F837-C0E7-A01A-59CF-4E4DA781BBE6}"/>
              </a:ext>
            </a:extLst>
          </p:cNvPr>
          <p:cNvSpPr txBox="1"/>
          <p:nvPr/>
        </p:nvSpPr>
        <p:spPr>
          <a:xfrm>
            <a:off x="226572" y="1594358"/>
            <a:ext cx="8186857"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保存版</a:t>
            </a:r>
            <a:r>
              <a:rPr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超わかりやすいブロックチェーンの基礎知識</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6" name="テキスト ボックス 5">
            <a:extLst>
              <a:ext uri="{FF2B5EF4-FFF2-40B4-BE49-F238E27FC236}">
                <a16:creationId xmlns:a16="http://schemas.microsoft.com/office/drawing/2014/main" id="{2B0439D8-F6F9-6C1F-C711-D75F4259BF38}"/>
              </a:ext>
            </a:extLst>
          </p:cNvPr>
          <p:cNvSpPr txBox="1"/>
          <p:nvPr/>
        </p:nvSpPr>
        <p:spPr>
          <a:xfrm>
            <a:off x="490106" y="2048766"/>
            <a:ext cx="11549493" cy="923330"/>
          </a:xfrm>
          <a:prstGeom prst="rect">
            <a:avLst/>
          </a:prstGeom>
          <a:noFill/>
        </p:spPr>
        <p:txBody>
          <a:bodyPr wrap="square" rtlCol="0">
            <a:spAutoFit/>
          </a:bodyPr>
          <a:lstStyle/>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URL</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&lt;https://www.softbank.jp/biz/blog/business/articles/201804/blockchain-basic/&gt;</a:t>
            </a:r>
          </a:p>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・読了目安</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30</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分</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2018</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年と少し古めの記事ですが、入門編としては一番わかりやすいと思います。</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8" name="タイトル 1">
            <a:extLst>
              <a:ext uri="{FF2B5EF4-FFF2-40B4-BE49-F238E27FC236}">
                <a16:creationId xmlns:a16="http://schemas.microsoft.com/office/drawing/2014/main" id="{B8486060-2F75-3DE9-8899-95909E5029A4}"/>
              </a:ext>
            </a:extLst>
          </p:cNvPr>
          <p:cNvSpPr>
            <a:spLocks noGrp="1"/>
          </p:cNvSpPr>
          <p:nvPr>
            <p:ph type="title"/>
          </p:nvPr>
        </p:nvSpPr>
        <p:spPr>
          <a:xfrm>
            <a:off x="489245" y="1009584"/>
            <a:ext cx="11311924" cy="417141"/>
          </a:xfrm>
        </p:spPr>
        <p:txBody>
          <a:bodyPr anchor="t">
            <a:normAutofit fontScale="90000"/>
          </a:bodyPr>
          <a:lstStyle/>
          <a:p>
            <a:r>
              <a:rPr kumimoji="1" lang="ja-JP" altLang="en-US" sz="2400" dirty="0">
                <a:solidFill>
                  <a:schemeClr val="bg1">
                    <a:lumMod val="85000"/>
                  </a:schemeClr>
                </a:solidFill>
              </a:rPr>
              <a:t>今日お話しした内容をもっとわかりやすく解説してくれる教材を紹介します。</a:t>
            </a:r>
            <a:endParaRPr kumimoji="1" lang="ja-JP" altLang="en-US" sz="2400" dirty="0">
              <a:solidFill>
                <a:schemeClr val="bg1">
                  <a:lumMod val="95000"/>
                </a:schemeClr>
              </a:solidFill>
            </a:endParaRPr>
          </a:p>
        </p:txBody>
      </p:sp>
      <p:sp>
        <p:nvSpPr>
          <p:cNvPr id="10" name="テキスト ボックス 9">
            <a:extLst>
              <a:ext uri="{FF2B5EF4-FFF2-40B4-BE49-F238E27FC236}">
                <a16:creationId xmlns:a16="http://schemas.microsoft.com/office/drawing/2014/main" id="{7C4ED56D-0D25-6364-9DDC-027005A4049D}"/>
              </a:ext>
            </a:extLst>
          </p:cNvPr>
          <p:cNvSpPr txBox="1"/>
          <p:nvPr/>
        </p:nvSpPr>
        <p:spPr>
          <a:xfrm>
            <a:off x="225711" y="3228350"/>
            <a:ext cx="8069838"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zh-TW"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日本製薬工業協会</a:t>
            </a:r>
            <a:r>
              <a:rPr kumimoji="1"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ブロックチェーンって，なに？」</a:t>
            </a:r>
            <a:endParaRPr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11" name="テキスト ボックス 10">
            <a:extLst>
              <a:ext uri="{FF2B5EF4-FFF2-40B4-BE49-F238E27FC236}">
                <a16:creationId xmlns:a16="http://schemas.microsoft.com/office/drawing/2014/main" id="{A86E9CDF-3F62-2D3E-2E18-41C122C08F43}"/>
              </a:ext>
            </a:extLst>
          </p:cNvPr>
          <p:cNvSpPr txBox="1"/>
          <p:nvPr/>
        </p:nvSpPr>
        <p:spPr>
          <a:xfrm>
            <a:off x="489245" y="3682758"/>
            <a:ext cx="11549493" cy="1477328"/>
          </a:xfrm>
          <a:prstGeom prst="rect">
            <a:avLst/>
          </a:prstGeom>
          <a:noFill/>
        </p:spPr>
        <p:txBody>
          <a:bodyPr wrap="square" rtlCol="0">
            <a:spAutoFit/>
          </a:bodyPr>
          <a:lstStyle/>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URL</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&lt;https://www.jpma.or.jp/information/evaluation/results/allotment/lofurc000000a17w-att/block_chain.pdf&gt;</a:t>
            </a:r>
          </a:p>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・読了目安</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1</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時間</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30</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分～</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2</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時間</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・浅すぎず、深すぎず。長すぎず、短すぎず。とてもバランスの取れた資料です。</a:t>
            </a:r>
            <a:b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b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入門編の後にぜひおすすめです。</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医療分野でのブロックチェーンの活用例もあって面白いと思います。</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p>
        </p:txBody>
      </p:sp>
      <p:sp>
        <p:nvSpPr>
          <p:cNvPr id="12" name="テキスト ボックス 11">
            <a:extLst>
              <a:ext uri="{FF2B5EF4-FFF2-40B4-BE49-F238E27FC236}">
                <a16:creationId xmlns:a16="http://schemas.microsoft.com/office/drawing/2014/main" id="{3B24D64B-6400-24FD-0A1D-459F100A8C0B}"/>
              </a:ext>
            </a:extLst>
          </p:cNvPr>
          <p:cNvSpPr txBox="1"/>
          <p:nvPr/>
        </p:nvSpPr>
        <p:spPr>
          <a:xfrm>
            <a:off x="273178" y="5442127"/>
            <a:ext cx="11765560" cy="461665"/>
          </a:xfrm>
          <a:prstGeom prst="rect">
            <a:avLst/>
          </a:prstGeom>
          <a:noFill/>
        </p:spPr>
        <p:txBody>
          <a:bodyPr wrap="squar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ブロックチェーン関連トピックの概要 </a:t>
            </a:r>
            <a:r>
              <a:rPr kumimoji="1"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Defi､NFT､DAO､web3</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まで </a:t>
            </a:r>
            <a:r>
              <a:rPr kumimoji="1"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後藤あつし</a:t>
            </a:r>
            <a:r>
              <a:rPr kumimoji="1"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13" name="テキスト ボックス 12">
            <a:extLst>
              <a:ext uri="{FF2B5EF4-FFF2-40B4-BE49-F238E27FC236}">
                <a16:creationId xmlns:a16="http://schemas.microsoft.com/office/drawing/2014/main" id="{92961712-7179-92D2-9E2C-42C71D270CC3}"/>
              </a:ext>
            </a:extLst>
          </p:cNvPr>
          <p:cNvSpPr txBox="1"/>
          <p:nvPr/>
        </p:nvSpPr>
        <p:spPr>
          <a:xfrm>
            <a:off x="623799" y="5903792"/>
            <a:ext cx="11079272" cy="646331"/>
          </a:xfrm>
          <a:prstGeom prst="rect">
            <a:avLst/>
          </a:prstGeom>
          <a:noFill/>
        </p:spPr>
        <p:txBody>
          <a:bodyPr wrap="square" rtlCol="0">
            <a:spAutoFit/>
          </a:bodyPr>
          <a:lstStyle/>
          <a:p>
            <a:pPr marL="265113" indent="-265113"/>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URL</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&lt;h</a:t>
            </a:r>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ttps://speakerdeck.com/gotoa/blockchain-topics-202207?slide=45&gt;</a:t>
            </a:r>
          </a:p>
          <a:p>
            <a:pPr marL="265113" indent="-265113"/>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・ユースケースをもっと知りたい方へおすすめの資料です。</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350625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ブロックチェーンの課題</a:t>
            </a:r>
          </a:p>
        </p:txBody>
      </p:sp>
      <p:sp>
        <p:nvSpPr>
          <p:cNvPr id="6" name="テキスト ボックス 5">
            <a:extLst>
              <a:ext uri="{FF2B5EF4-FFF2-40B4-BE49-F238E27FC236}">
                <a16:creationId xmlns:a16="http://schemas.microsoft.com/office/drawing/2014/main" id="{423834E7-DCE0-5DB5-A4EE-486ACEABDB2A}"/>
              </a:ext>
            </a:extLst>
          </p:cNvPr>
          <p:cNvSpPr txBox="1"/>
          <p:nvPr/>
        </p:nvSpPr>
        <p:spPr>
          <a:xfrm>
            <a:off x="226572" y="1089259"/>
            <a:ext cx="3570208"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スケーラビリティ問題</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F6E0F8B4-2CD9-740F-B845-89C5AEE377DE}"/>
              </a:ext>
            </a:extLst>
          </p:cNvPr>
          <p:cNvSpPr txBox="1"/>
          <p:nvPr/>
        </p:nvSpPr>
        <p:spPr>
          <a:xfrm>
            <a:off x="577192" y="1505954"/>
            <a:ext cx="6550631" cy="2154436"/>
          </a:xfrm>
          <a:prstGeom prst="rect">
            <a:avLst/>
          </a:prstGeom>
          <a:noFill/>
        </p:spPr>
        <p:txBody>
          <a:bodyPr wrap="square" rtlCol="0">
            <a:spAutoFit/>
          </a:bodyPr>
          <a:lstStyle/>
          <a:p>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accent4"/>
                </a:solidFill>
                <a:latin typeface="UD デジタル 教科書体 NP-R" panose="02020400000000000000" pitchFamily="18" charset="-128"/>
                <a:ea typeface="UD デジタル 教科書体 NP-R" panose="02020400000000000000" pitchFamily="18" charset="-128"/>
              </a:rPr>
              <a:t>スケーラビリティ</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トランザクション処理量の拡張性</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6700" indent="-266700"/>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・ブロックチェーンが一定時間に処理できるトランザクションの量は、「ブロックサイズ」「ブロックの生成時間」として各ネットワークごとに決まっている。</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6700" indent="-266700"/>
            <a:r>
              <a:rPr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a:t>
            </a:r>
            <a:r>
              <a:rPr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例</a:t>
            </a:r>
            <a:r>
              <a:rPr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ビットコイン</a:t>
            </a:r>
            <a:r>
              <a:rPr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a:t>
            </a:r>
            <a:endParaRPr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723900"/>
            <a:r>
              <a:rPr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ブロックサイズ</a:t>
            </a:r>
            <a:r>
              <a:rPr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a:t>
            </a:r>
            <a:r>
              <a:rPr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10MB</a:t>
            </a:r>
            <a:r>
              <a:rPr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a:t>
            </a:r>
            <a:r>
              <a:rPr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ブロックの生成間隔</a:t>
            </a:r>
            <a:r>
              <a:rPr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a:t>
            </a:r>
            <a:r>
              <a:rPr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10</a:t>
            </a:r>
            <a:r>
              <a:rPr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分</a:t>
            </a:r>
            <a:endParaRPr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dirty="0">
                <a:solidFill>
                  <a:schemeClr val="accent4"/>
                </a:solidFill>
                <a:latin typeface="UD デジタル 教科書体 NP-R" panose="02020400000000000000" pitchFamily="18" charset="-128"/>
                <a:ea typeface="UD デジタル 教科書体 NP-R" panose="02020400000000000000" pitchFamily="18" charset="-128"/>
              </a:rPr>
              <a:t>→多くのトランザクションが同時に集中してしまうと、処理速度が低下してしまう恐れがある。</a:t>
            </a:r>
            <a:endParaRPr lang="en-US" altLang="ja-JP" dirty="0">
              <a:solidFill>
                <a:schemeClr val="accent4"/>
              </a:solidFill>
              <a:latin typeface="UD デジタル 教科書体 NP-R" panose="02020400000000000000" pitchFamily="18" charset="-128"/>
              <a:ea typeface="UD デジタル 教科書体 NP-R" panose="02020400000000000000" pitchFamily="18" charset="-128"/>
            </a:endParaRPr>
          </a:p>
        </p:txBody>
      </p:sp>
      <p:sp>
        <p:nvSpPr>
          <p:cNvPr id="3" name="テキスト ボックス 2">
            <a:extLst>
              <a:ext uri="{FF2B5EF4-FFF2-40B4-BE49-F238E27FC236}">
                <a16:creationId xmlns:a16="http://schemas.microsoft.com/office/drawing/2014/main" id="{8CB375C1-B62A-2834-13FF-F06E953E537B}"/>
              </a:ext>
            </a:extLst>
          </p:cNvPr>
          <p:cNvSpPr txBox="1"/>
          <p:nvPr/>
        </p:nvSpPr>
        <p:spPr>
          <a:xfrm>
            <a:off x="226572" y="3711025"/>
            <a:ext cx="3262432"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ファイナリティ問題</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4" name="テキスト ボックス 3">
            <a:extLst>
              <a:ext uri="{FF2B5EF4-FFF2-40B4-BE49-F238E27FC236}">
                <a16:creationId xmlns:a16="http://schemas.microsoft.com/office/drawing/2014/main" id="{AA717C45-CC9F-EF44-7B2E-4166C72AEA91}"/>
              </a:ext>
            </a:extLst>
          </p:cNvPr>
          <p:cNvSpPr txBox="1"/>
          <p:nvPr/>
        </p:nvSpPr>
        <p:spPr>
          <a:xfrm>
            <a:off x="577192" y="4172690"/>
            <a:ext cx="6865424" cy="2492990"/>
          </a:xfrm>
          <a:prstGeom prst="rect">
            <a:avLst/>
          </a:prstGeom>
          <a:noFill/>
        </p:spPr>
        <p:txBody>
          <a:bodyPr wrap="square" rtlCol="0">
            <a:spAutoFit/>
          </a:bodyPr>
          <a:lstStyle/>
          <a:p>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accent4"/>
                </a:solidFill>
                <a:latin typeface="UD デジタル 教科書体 NP-R" panose="02020400000000000000" pitchFamily="18" charset="-128"/>
                <a:ea typeface="UD デジタル 教科書体 NP-R" panose="02020400000000000000" pitchFamily="18" charset="-128"/>
              </a:rPr>
              <a:t>ファイナリティ</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のある決済 </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日本銀行による定義</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p>
          <a:p>
            <a:pPr marL="539750" indent="-179388"/>
            <a:r>
              <a:rPr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①受け取った金額が後になって紙くずになったり消えてしまったりしない</a:t>
            </a:r>
            <a:endParaRPr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539750" indent="-179388"/>
            <a:r>
              <a:rPr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②決済方法について、行われた決済が後から絶対に取り消されない</a:t>
            </a:r>
            <a:endParaRPr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・ブロック生成の際、コンセンサスアルゴリズムを用いることで皆が同じブロックチェーンを保持できるようにしているが、異なる台帳となってしまう</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チェーンが</a:t>
            </a:r>
            <a:r>
              <a:rPr lang="ja-JP" altLang="en-US" dirty="0">
                <a:solidFill>
                  <a:schemeClr val="accent4"/>
                </a:solidFill>
                <a:latin typeface="UD デジタル 教科書体 NP-R" panose="02020400000000000000" pitchFamily="18" charset="-128"/>
                <a:ea typeface="UD デジタル 教科書体 NP-R" panose="02020400000000000000" pitchFamily="18" charset="-128"/>
              </a:rPr>
              <a:t>フォーク</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する</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可能性は完全にゼロにはできない。</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accent4"/>
                </a:solidFill>
                <a:latin typeface="UD デジタル 教科書体 NP-R" panose="02020400000000000000" pitchFamily="18" charset="-128"/>
                <a:ea typeface="UD デジタル 教科書体 NP-R" panose="02020400000000000000" pitchFamily="18" charset="-128"/>
              </a:rPr>
              <a:t>取引内容が覆る可能性を完全にゼロとすることはできない</a:t>
            </a:r>
            <a:endParaRPr lang="en-US" altLang="ja-JP" dirty="0">
              <a:solidFill>
                <a:schemeClr val="accent4"/>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2083623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ブロックチェーンとは？</a:t>
            </a: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1415772" cy="461665"/>
          </a:xfrm>
          <a:prstGeom prst="rect">
            <a:avLst/>
          </a:prstGeom>
          <a:noFill/>
        </p:spPr>
        <p:txBody>
          <a:bodyPr wrap="none" lIns="91440" tIns="45720" rIns="91440" bIns="45720" rtlCol="0" anchor="t">
            <a:spAutoFit/>
          </a:bodyPr>
          <a:lstStyle/>
          <a:p>
            <a:r>
              <a:rPr kumimoji="1" lang="en-US" altLang="ja-JP" sz="2400" dirty="0">
                <a:solidFill>
                  <a:schemeClr val="accent4"/>
                </a:solidFill>
                <a:latin typeface="UD デジタル 教科書体 NP-R"/>
                <a:ea typeface="UD デジタル 教科書体 NP-R"/>
              </a:rPr>
              <a:t>┃</a:t>
            </a:r>
            <a:r>
              <a:rPr lang="ja-JP" altLang="en-US" sz="2400" dirty="0">
                <a:solidFill>
                  <a:schemeClr val="bg1">
                    <a:lumMod val="85000"/>
                  </a:schemeClr>
                </a:solidFill>
                <a:latin typeface="UD デジタル 教科書体 NP-R"/>
                <a:ea typeface="UD デジタル 教科書体 NP-R"/>
              </a:rPr>
              <a:t>分散型</a:t>
            </a:r>
            <a:endParaRPr kumimoji="1" lang="ja-JP" altLang="en-US" sz="3200" dirty="0">
              <a:solidFill>
                <a:schemeClr val="bg1">
                  <a:lumMod val="85000"/>
                </a:schemeClr>
              </a:solidFill>
              <a:latin typeface="UD デジタル 教科書体 NP-R"/>
              <a:ea typeface="UD デジタル 教科書体 NP-R"/>
            </a:endParaRPr>
          </a:p>
        </p:txBody>
      </p:sp>
      <p:sp>
        <p:nvSpPr>
          <p:cNvPr id="7" name="テキスト ボックス 6">
            <a:extLst>
              <a:ext uri="{FF2B5EF4-FFF2-40B4-BE49-F238E27FC236}">
                <a16:creationId xmlns:a16="http://schemas.microsoft.com/office/drawing/2014/main" id="{F922A8C1-8EFE-2F2D-F34C-0D2623F851AB}"/>
              </a:ext>
            </a:extLst>
          </p:cNvPr>
          <p:cNvSpPr txBox="1"/>
          <p:nvPr/>
        </p:nvSpPr>
        <p:spPr>
          <a:xfrm>
            <a:off x="1253939" y="4700008"/>
            <a:ext cx="1411278" cy="369332"/>
          </a:xfrm>
          <a:prstGeom prst="rect">
            <a:avLst/>
          </a:prstGeom>
          <a:noFill/>
        </p:spPr>
        <p:txBody>
          <a:bodyPr wrap="square" lIns="91440" tIns="45720" rIns="91440" bIns="45720" rtlCol="0" anchor="t">
            <a:spAutoFit/>
          </a:bodyPr>
          <a:lstStyle/>
          <a:p>
            <a:pPr marL="269875" indent="-269875"/>
            <a:r>
              <a:rPr kumimoji="1" lang="ja-JP" altLang="en-US" dirty="0">
                <a:solidFill>
                  <a:schemeClr val="bg1">
                    <a:lumMod val="85000"/>
                  </a:schemeClr>
                </a:solidFill>
                <a:latin typeface="UD デジタル 教科書体 NP-R"/>
                <a:ea typeface="UD デジタル 教科書体 NP-R"/>
              </a:rPr>
              <a:t>中央管理型</a:t>
            </a:r>
            <a:endPar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88" name="四角形: 角を丸くする 87">
            <a:extLst>
              <a:ext uri="{FF2B5EF4-FFF2-40B4-BE49-F238E27FC236}">
                <a16:creationId xmlns:a16="http://schemas.microsoft.com/office/drawing/2014/main" id="{D521C3EA-A91A-5570-211D-59F12FD62A6B}"/>
              </a:ext>
            </a:extLst>
          </p:cNvPr>
          <p:cNvSpPr/>
          <p:nvPr/>
        </p:nvSpPr>
        <p:spPr>
          <a:xfrm>
            <a:off x="344415" y="1779186"/>
            <a:ext cx="3132000" cy="2739327"/>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楕円 113">
            <a:extLst>
              <a:ext uri="{FF2B5EF4-FFF2-40B4-BE49-F238E27FC236}">
                <a16:creationId xmlns:a16="http://schemas.microsoft.com/office/drawing/2014/main" id="{5FEAE1FA-9273-5560-84D1-557F48F5CE0C}"/>
              </a:ext>
            </a:extLst>
          </p:cNvPr>
          <p:cNvSpPr/>
          <p:nvPr/>
        </p:nvSpPr>
        <p:spPr>
          <a:xfrm>
            <a:off x="1495131" y="4176173"/>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楕円 111">
            <a:extLst>
              <a:ext uri="{FF2B5EF4-FFF2-40B4-BE49-F238E27FC236}">
                <a16:creationId xmlns:a16="http://schemas.microsoft.com/office/drawing/2014/main" id="{8478FC26-5D07-4D82-CB2B-17D0B6E548FD}"/>
              </a:ext>
            </a:extLst>
          </p:cNvPr>
          <p:cNvSpPr/>
          <p:nvPr/>
        </p:nvSpPr>
        <p:spPr>
          <a:xfrm>
            <a:off x="406284" y="3523037"/>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楕円 109">
            <a:extLst>
              <a:ext uri="{FF2B5EF4-FFF2-40B4-BE49-F238E27FC236}">
                <a16:creationId xmlns:a16="http://schemas.microsoft.com/office/drawing/2014/main" id="{F04E9472-7007-536C-45A5-8736A6FAC663}"/>
              </a:ext>
            </a:extLst>
          </p:cNvPr>
          <p:cNvSpPr/>
          <p:nvPr/>
        </p:nvSpPr>
        <p:spPr>
          <a:xfrm>
            <a:off x="2737200" y="3351505"/>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楕円 107">
            <a:extLst>
              <a:ext uri="{FF2B5EF4-FFF2-40B4-BE49-F238E27FC236}">
                <a16:creationId xmlns:a16="http://schemas.microsoft.com/office/drawing/2014/main" id="{4DC2DFF9-18A9-4F4D-6352-7F8BD1BA96D8}"/>
              </a:ext>
            </a:extLst>
          </p:cNvPr>
          <p:cNvSpPr/>
          <p:nvPr/>
        </p:nvSpPr>
        <p:spPr>
          <a:xfrm>
            <a:off x="1847237" y="2499593"/>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3" name="直線コネクタ 92">
            <a:extLst>
              <a:ext uri="{FF2B5EF4-FFF2-40B4-BE49-F238E27FC236}">
                <a16:creationId xmlns:a16="http://schemas.microsoft.com/office/drawing/2014/main" id="{E2C0CE04-BFFF-12C2-8A2C-8B211E1D52CC}"/>
              </a:ext>
            </a:extLst>
          </p:cNvPr>
          <p:cNvCxnSpPr>
            <a:cxnSpLocks/>
          </p:cNvCxnSpPr>
          <p:nvPr/>
        </p:nvCxnSpPr>
        <p:spPr>
          <a:xfrm flipV="1">
            <a:off x="957841" y="3428411"/>
            <a:ext cx="789391" cy="141242"/>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EDD1E3E1-C2FF-7F8E-DC41-8014E0EBC71B}"/>
              </a:ext>
            </a:extLst>
          </p:cNvPr>
          <p:cNvCxnSpPr>
            <a:cxnSpLocks/>
          </p:cNvCxnSpPr>
          <p:nvPr/>
        </p:nvCxnSpPr>
        <p:spPr>
          <a:xfrm flipV="1">
            <a:off x="1947144" y="2571579"/>
            <a:ext cx="72000" cy="324000"/>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AA61E30D-4950-8117-C133-F2CC1C17AAB9}"/>
              </a:ext>
            </a:extLst>
          </p:cNvPr>
          <p:cNvCxnSpPr>
            <a:cxnSpLocks/>
          </p:cNvCxnSpPr>
          <p:nvPr/>
        </p:nvCxnSpPr>
        <p:spPr>
          <a:xfrm flipH="1">
            <a:off x="1747232" y="3432608"/>
            <a:ext cx="182555" cy="363649"/>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2ADF3585-0FF2-90A9-1CA2-0D1BF83E5DA3}"/>
              </a:ext>
            </a:extLst>
          </p:cNvPr>
          <p:cNvCxnSpPr>
            <a:cxnSpLocks/>
          </p:cNvCxnSpPr>
          <p:nvPr/>
        </p:nvCxnSpPr>
        <p:spPr>
          <a:xfrm flipV="1">
            <a:off x="2196320" y="3398384"/>
            <a:ext cx="1038155" cy="13443"/>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6" name="楕円 105">
            <a:extLst>
              <a:ext uri="{FF2B5EF4-FFF2-40B4-BE49-F238E27FC236}">
                <a16:creationId xmlns:a16="http://schemas.microsoft.com/office/drawing/2014/main" id="{39CEB5BE-3BFD-3D30-46D6-5944D44FC403}"/>
              </a:ext>
            </a:extLst>
          </p:cNvPr>
          <p:cNvSpPr/>
          <p:nvPr/>
        </p:nvSpPr>
        <p:spPr>
          <a:xfrm>
            <a:off x="2608027" y="4086072"/>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8" name="直線コネクタ 97">
            <a:extLst>
              <a:ext uri="{FF2B5EF4-FFF2-40B4-BE49-F238E27FC236}">
                <a16:creationId xmlns:a16="http://schemas.microsoft.com/office/drawing/2014/main" id="{63164047-6B36-4FD4-594C-D2649E86665A}"/>
              </a:ext>
            </a:extLst>
          </p:cNvPr>
          <p:cNvCxnSpPr>
            <a:cxnSpLocks/>
          </p:cNvCxnSpPr>
          <p:nvPr/>
        </p:nvCxnSpPr>
        <p:spPr>
          <a:xfrm>
            <a:off x="1973365" y="3385563"/>
            <a:ext cx="665933" cy="747387"/>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4" name="楕円 103">
            <a:extLst>
              <a:ext uri="{FF2B5EF4-FFF2-40B4-BE49-F238E27FC236}">
                <a16:creationId xmlns:a16="http://schemas.microsoft.com/office/drawing/2014/main" id="{4879044B-91AB-6741-4499-AE873B301B13}"/>
              </a:ext>
            </a:extLst>
          </p:cNvPr>
          <p:cNvSpPr/>
          <p:nvPr/>
        </p:nvSpPr>
        <p:spPr>
          <a:xfrm>
            <a:off x="618635" y="2673685"/>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0" name="直線コネクタ 99">
            <a:extLst>
              <a:ext uri="{FF2B5EF4-FFF2-40B4-BE49-F238E27FC236}">
                <a16:creationId xmlns:a16="http://schemas.microsoft.com/office/drawing/2014/main" id="{2086A57C-282F-5AEA-8BA2-AA5ED4230D83}"/>
              </a:ext>
            </a:extLst>
          </p:cNvPr>
          <p:cNvCxnSpPr>
            <a:cxnSpLocks/>
          </p:cNvCxnSpPr>
          <p:nvPr/>
        </p:nvCxnSpPr>
        <p:spPr>
          <a:xfrm>
            <a:off x="1059356" y="2720301"/>
            <a:ext cx="787881" cy="660969"/>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1" name="グループ化 100">
            <a:extLst>
              <a:ext uri="{FF2B5EF4-FFF2-40B4-BE49-F238E27FC236}">
                <a16:creationId xmlns:a16="http://schemas.microsoft.com/office/drawing/2014/main" id="{C817D28F-CA55-F147-2688-88F66DC7D3C4}"/>
              </a:ext>
            </a:extLst>
          </p:cNvPr>
          <p:cNvGrpSpPr/>
          <p:nvPr/>
        </p:nvGrpSpPr>
        <p:grpSpPr>
          <a:xfrm flipH="1">
            <a:off x="1592090" y="2800106"/>
            <a:ext cx="947207" cy="659302"/>
            <a:chOff x="8146896" y="2141004"/>
            <a:chExt cx="936057" cy="1740551"/>
          </a:xfrm>
        </p:grpSpPr>
        <p:sp>
          <p:nvSpPr>
            <p:cNvPr id="102" name="テキスト ボックス 101">
              <a:extLst>
                <a:ext uri="{FF2B5EF4-FFF2-40B4-BE49-F238E27FC236}">
                  <a16:creationId xmlns:a16="http://schemas.microsoft.com/office/drawing/2014/main" id="{4299B2FB-0123-1B67-FD34-57715F0A45B8}"/>
                </a:ext>
              </a:extLst>
            </p:cNvPr>
            <p:cNvSpPr txBox="1"/>
            <p:nvPr/>
          </p:nvSpPr>
          <p:spPr>
            <a:xfrm>
              <a:off x="8146896" y="2141004"/>
              <a:ext cx="936057" cy="769441"/>
            </a:xfrm>
            <a:prstGeom prst="rect">
              <a:avLst/>
            </a:prstGeom>
            <a:noFill/>
          </p:spPr>
          <p:txBody>
            <a:bodyPr wrap="square" rtlCol="0">
              <a:spAutoFit/>
            </a:bodyPr>
            <a:lstStyle/>
            <a:p>
              <a:r>
                <a:rPr kumimoji="1" lang="ja-JP" altLang="en-US" sz="4400" b="1" dirty="0">
                  <a:solidFill>
                    <a:schemeClr val="tx1">
                      <a:lumMod val="75000"/>
                      <a:lumOff val="25000"/>
                    </a:schemeClr>
                  </a:solidFill>
                </a:rPr>
                <a:t>🖥</a:t>
              </a:r>
            </a:p>
          </p:txBody>
        </p:sp>
        <p:sp>
          <p:nvSpPr>
            <p:cNvPr id="103" name="楕円 102">
              <a:extLst>
                <a:ext uri="{FF2B5EF4-FFF2-40B4-BE49-F238E27FC236}">
                  <a16:creationId xmlns:a16="http://schemas.microsoft.com/office/drawing/2014/main" id="{3D56BA7E-7AAD-4957-8EA9-54DB385E9912}"/>
                </a:ext>
              </a:extLst>
            </p:cNvPr>
            <p:cNvSpPr/>
            <p:nvPr/>
          </p:nvSpPr>
          <p:spPr>
            <a:xfrm>
              <a:off x="8377865" y="3686605"/>
              <a:ext cx="656602" cy="19495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16" name="グラフィックス 115" descr="開いた本 単色塗りつぶし">
            <a:extLst>
              <a:ext uri="{FF2B5EF4-FFF2-40B4-BE49-F238E27FC236}">
                <a16:creationId xmlns:a16="http://schemas.microsoft.com/office/drawing/2014/main" id="{E3673453-4DBC-312B-9A41-331610E9F0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38383" y="2753010"/>
            <a:ext cx="392376" cy="392376"/>
          </a:xfrm>
          <a:prstGeom prst="rect">
            <a:avLst/>
          </a:prstGeom>
        </p:spPr>
      </p:pic>
      <p:sp>
        <p:nvSpPr>
          <p:cNvPr id="117" name="吹き出し: 角を丸めた四角形 116">
            <a:extLst>
              <a:ext uri="{FF2B5EF4-FFF2-40B4-BE49-F238E27FC236}">
                <a16:creationId xmlns:a16="http://schemas.microsoft.com/office/drawing/2014/main" id="{F39C5D87-F537-6450-AEE4-44B063583596}"/>
              </a:ext>
            </a:extLst>
          </p:cNvPr>
          <p:cNvSpPr/>
          <p:nvPr/>
        </p:nvSpPr>
        <p:spPr>
          <a:xfrm>
            <a:off x="2257859" y="2694509"/>
            <a:ext cx="536508" cy="467940"/>
          </a:xfrm>
          <a:prstGeom prst="wedgeRoundRectCallout">
            <a:avLst>
              <a:gd name="adj1" fmla="val -43321"/>
              <a:gd name="adj2" fmla="val 70642"/>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9" name="グラフィックス 118" descr="スマート フォン 単色塗りつぶし">
            <a:extLst>
              <a:ext uri="{FF2B5EF4-FFF2-40B4-BE49-F238E27FC236}">
                <a16:creationId xmlns:a16="http://schemas.microsoft.com/office/drawing/2014/main" id="{5025CEEC-4F3B-34E2-C115-354AFF8533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6969" y="2258496"/>
            <a:ext cx="452911" cy="452911"/>
          </a:xfrm>
          <a:prstGeom prst="rect">
            <a:avLst/>
          </a:prstGeom>
        </p:spPr>
      </p:pic>
      <p:pic>
        <p:nvPicPr>
          <p:cNvPr id="120" name="グラフィックス 119" descr="スマート フォン 単色塗りつぶし">
            <a:extLst>
              <a:ext uri="{FF2B5EF4-FFF2-40B4-BE49-F238E27FC236}">
                <a16:creationId xmlns:a16="http://schemas.microsoft.com/office/drawing/2014/main" id="{30D97ABC-408B-1F86-1B82-36827DF503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75795" y="2925964"/>
            <a:ext cx="452911" cy="452911"/>
          </a:xfrm>
          <a:prstGeom prst="rect">
            <a:avLst/>
          </a:prstGeom>
        </p:spPr>
      </p:pic>
      <p:pic>
        <p:nvPicPr>
          <p:cNvPr id="121" name="グラフィックス 120" descr="スマート フォン 単色塗りつぶし">
            <a:extLst>
              <a:ext uri="{FF2B5EF4-FFF2-40B4-BE49-F238E27FC236}">
                <a16:creationId xmlns:a16="http://schemas.microsoft.com/office/drawing/2014/main" id="{1D545707-ABC8-5E7A-C9FC-37B8608509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13179" y="3783701"/>
            <a:ext cx="452911" cy="452911"/>
          </a:xfrm>
          <a:prstGeom prst="rect">
            <a:avLst/>
          </a:prstGeom>
        </p:spPr>
      </p:pic>
      <p:pic>
        <p:nvPicPr>
          <p:cNvPr id="123" name="グラフィックス 122" descr="ノート PC 単色塗りつぶし">
            <a:extLst>
              <a:ext uri="{FF2B5EF4-FFF2-40B4-BE49-F238E27FC236}">
                <a16:creationId xmlns:a16="http://schemas.microsoft.com/office/drawing/2014/main" id="{1B7A6126-3C8A-57FA-6C97-0938484D1B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72538" y="2173708"/>
            <a:ext cx="453600" cy="453600"/>
          </a:xfrm>
          <a:prstGeom prst="rect">
            <a:avLst/>
          </a:prstGeom>
        </p:spPr>
      </p:pic>
      <p:pic>
        <p:nvPicPr>
          <p:cNvPr id="125" name="グラフィックス 124" descr="ノート PC 単色塗りつぶし">
            <a:extLst>
              <a:ext uri="{FF2B5EF4-FFF2-40B4-BE49-F238E27FC236}">
                <a16:creationId xmlns:a16="http://schemas.microsoft.com/office/drawing/2014/main" id="{6C3B0159-502A-0467-93CE-B64F130524E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2717" y="3218462"/>
            <a:ext cx="453600" cy="453600"/>
          </a:xfrm>
          <a:prstGeom prst="rect">
            <a:avLst/>
          </a:prstGeom>
        </p:spPr>
      </p:pic>
      <p:pic>
        <p:nvPicPr>
          <p:cNvPr id="126" name="グラフィックス 125" descr="ノート PC 単色塗りつぶし">
            <a:extLst>
              <a:ext uri="{FF2B5EF4-FFF2-40B4-BE49-F238E27FC236}">
                <a16:creationId xmlns:a16="http://schemas.microsoft.com/office/drawing/2014/main" id="{BAE7DCAF-4491-8480-6149-878C154EDC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3328" y="3752016"/>
            <a:ext cx="453600" cy="453600"/>
          </a:xfrm>
          <a:prstGeom prst="rect">
            <a:avLst/>
          </a:prstGeom>
        </p:spPr>
      </p:pic>
      <p:sp>
        <p:nvSpPr>
          <p:cNvPr id="129" name="テキスト ボックス 128">
            <a:extLst>
              <a:ext uri="{FF2B5EF4-FFF2-40B4-BE49-F238E27FC236}">
                <a16:creationId xmlns:a16="http://schemas.microsoft.com/office/drawing/2014/main" id="{E08FDE69-FFC3-DFEB-6C00-2A36980A19F4}"/>
              </a:ext>
            </a:extLst>
          </p:cNvPr>
          <p:cNvSpPr txBox="1"/>
          <p:nvPr/>
        </p:nvSpPr>
        <p:spPr>
          <a:xfrm>
            <a:off x="198744" y="5074382"/>
            <a:ext cx="3995152" cy="584775"/>
          </a:xfrm>
          <a:prstGeom prst="rect">
            <a:avLst/>
          </a:prstGeom>
          <a:noFill/>
        </p:spPr>
        <p:txBody>
          <a:bodyPr wrap="square" lIns="91440" tIns="45720" rIns="91440" bIns="45720" rtlCol="0" anchor="t">
            <a:spAutoFit/>
          </a:bodyPr>
          <a:lstStyle/>
          <a:p>
            <a:r>
              <a:rPr lang="ja-JP" altLang="en-US" sz="1600" dirty="0">
                <a:solidFill>
                  <a:schemeClr val="bg1">
                    <a:lumMod val="85000"/>
                  </a:schemeClr>
                </a:solidFill>
                <a:latin typeface="UD デジタル 教科書体 NP-R"/>
                <a:ea typeface="UD デジタル 教科書体 NP-R"/>
              </a:rPr>
              <a:t>・既存のシステムの多くは中央管理型</a:t>
            </a:r>
            <a:endParaRPr lang="en-US" altLang="ja-JP" sz="1600" dirty="0">
              <a:solidFill>
                <a:schemeClr val="bg1">
                  <a:lumMod val="85000"/>
                </a:schemeClr>
              </a:solidFill>
              <a:latin typeface="UD デジタル 教科書体 NP-R"/>
              <a:ea typeface="UD デジタル 教科書体 NP-R"/>
            </a:endParaRPr>
          </a:p>
          <a:p>
            <a:r>
              <a:rPr lang="ja-JP" altLang="en-US" sz="1600" dirty="0">
                <a:solidFill>
                  <a:schemeClr val="bg1">
                    <a:lumMod val="85000"/>
                  </a:schemeClr>
                </a:solidFill>
                <a:latin typeface="UD デジタル 教科書体 NP-R"/>
                <a:ea typeface="UD デジタル 教科書体 NP-R"/>
              </a:rPr>
              <a:t>・中央の管理者に権限が集中する。</a:t>
            </a:r>
          </a:p>
        </p:txBody>
      </p:sp>
      <p:sp>
        <p:nvSpPr>
          <p:cNvPr id="48" name="四角形: 角を丸くする 47">
            <a:extLst>
              <a:ext uri="{FF2B5EF4-FFF2-40B4-BE49-F238E27FC236}">
                <a16:creationId xmlns:a16="http://schemas.microsoft.com/office/drawing/2014/main" id="{D8C602B8-8D75-F156-B718-EE29996836E2}"/>
              </a:ext>
            </a:extLst>
          </p:cNvPr>
          <p:cNvSpPr/>
          <p:nvPr/>
        </p:nvSpPr>
        <p:spPr>
          <a:xfrm>
            <a:off x="4165440" y="1788211"/>
            <a:ext cx="3132000" cy="2732985"/>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2" name="グループ化 51">
            <a:extLst>
              <a:ext uri="{FF2B5EF4-FFF2-40B4-BE49-F238E27FC236}">
                <a16:creationId xmlns:a16="http://schemas.microsoft.com/office/drawing/2014/main" id="{CC4E78CF-2E69-2A5B-52AC-40B24404A698}"/>
              </a:ext>
            </a:extLst>
          </p:cNvPr>
          <p:cNvGrpSpPr/>
          <p:nvPr/>
        </p:nvGrpSpPr>
        <p:grpSpPr>
          <a:xfrm>
            <a:off x="5408964" y="3769431"/>
            <a:ext cx="727122" cy="646331"/>
            <a:chOff x="8195053" y="3105834"/>
            <a:chExt cx="727122" cy="646331"/>
          </a:xfrm>
        </p:grpSpPr>
        <p:sp>
          <p:nvSpPr>
            <p:cNvPr id="50" name="テキスト ボックス 49">
              <a:extLst>
                <a:ext uri="{FF2B5EF4-FFF2-40B4-BE49-F238E27FC236}">
                  <a16:creationId xmlns:a16="http://schemas.microsoft.com/office/drawing/2014/main" id="{953E37CF-02F9-3F2E-9499-806FE48A290B}"/>
                </a:ext>
              </a:extLst>
            </p:cNvPr>
            <p:cNvSpPr txBox="1"/>
            <p:nvPr/>
          </p:nvSpPr>
          <p:spPr>
            <a:xfrm>
              <a:off x="8195053" y="3105834"/>
              <a:ext cx="727122" cy="646331"/>
            </a:xfrm>
            <a:prstGeom prst="rect">
              <a:avLst/>
            </a:prstGeom>
            <a:noFill/>
          </p:spPr>
          <p:txBody>
            <a:bodyPr wrap="square" rtlCol="0">
              <a:spAutoFit/>
            </a:bodyPr>
            <a:lstStyle/>
            <a:p>
              <a:r>
                <a:rPr kumimoji="1" lang="ja-JP" altLang="en-US" sz="3600" b="1" dirty="0">
                  <a:solidFill>
                    <a:schemeClr val="bg1">
                      <a:lumMod val="50000"/>
                    </a:schemeClr>
                  </a:solidFill>
                </a:rPr>
                <a:t>🖥</a:t>
              </a:r>
            </a:p>
          </p:txBody>
        </p:sp>
        <p:sp>
          <p:nvSpPr>
            <p:cNvPr id="51" name="楕円 50">
              <a:extLst>
                <a:ext uri="{FF2B5EF4-FFF2-40B4-BE49-F238E27FC236}">
                  <a16:creationId xmlns:a16="http://schemas.microsoft.com/office/drawing/2014/main" id="{B7BADD77-B3B4-8F18-9618-CD28392B3B3A}"/>
                </a:ext>
              </a:extLst>
            </p:cNvPr>
            <p:cNvSpPr/>
            <p:nvPr/>
          </p:nvSpPr>
          <p:spPr>
            <a:xfrm>
              <a:off x="8263783" y="3568307"/>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 name="グループ化 55">
            <a:extLst>
              <a:ext uri="{FF2B5EF4-FFF2-40B4-BE49-F238E27FC236}">
                <a16:creationId xmlns:a16="http://schemas.microsoft.com/office/drawing/2014/main" id="{A7F28048-F17F-678F-693C-1DB129270690}"/>
              </a:ext>
            </a:extLst>
          </p:cNvPr>
          <p:cNvGrpSpPr/>
          <p:nvPr/>
        </p:nvGrpSpPr>
        <p:grpSpPr>
          <a:xfrm>
            <a:off x="4407680" y="2621282"/>
            <a:ext cx="727122" cy="646331"/>
            <a:chOff x="8195053" y="3105834"/>
            <a:chExt cx="727122" cy="646331"/>
          </a:xfrm>
        </p:grpSpPr>
        <p:sp>
          <p:nvSpPr>
            <p:cNvPr id="54" name="楕円 53">
              <a:extLst>
                <a:ext uri="{FF2B5EF4-FFF2-40B4-BE49-F238E27FC236}">
                  <a16:creationId xmlns:a16="http://schemas.microsoft.com/office/drawing/2014/main" id="{48B642EE-43B2-C8E6-5087-C63904C418F6}"/>
                </a:ext>
              </a:extLst>
            </p:cNvPr>
            <p:cNvSpPr/>
            <p:nvPr/>
          </p:nvSpPr>
          <p:spPr>
            <a:xfrm>
              <a:off x="8263783" y="3568307"/>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5CD4DC64-D722-7121-012E-197D6C319CB8}"/>
                </a:ext>
              </a:extLst>
            </p:cNvPr>
            <p:cNvSpPr txBox="1"/>
            <p:nvPr/>
          </p:nvSpPr>
          <p:spPr>
            <a:xfrm>
              <a:off x="8195053" y="3105834"/>
              <a:ext cx="727122" cy="646331"/>
            </a:xfrm>
            <a:prstGeom prst="rect">
              <a:avLst/>
            </a:prstGeom>
            <a:noFill/>
          </p:spPr>
          <p:txBody>
            <a:bodyPr wrap="square" rtlCol="0">
              <a:spAutoFit/>
            </a:bodyPr>
            <a:lstStyle/>
            <a:p>
              <a:r>
                <a:rPr kumimoji="1" lang="ja-JP" altLang="en-US" sz="3600" b="1" dirty="0">
                  <a:solidFill>
                    <a:schemeClr val="bg1">
                      <a:lumMod val="50000"/>
                    </a:schemeClr>
                  </a:solidFill>
                </a:rPr>
                <a:t>🖥</a:t>
              </a:r>
            </a:p>
          </p:txBody>
        </p:sp>
      </p:grpSp>
      <p:grpSp>
        <p:nvGrpSpPr>
          <p:cNvPr id="60" name="グループ化 59">
            <a:extLst>
              <a:ext uri="{FF2B5EF4-FFF2-40B4-BE49-F238E27FC236}">
                <a16:creationId xmlns:a16="http://schemas.microsoft.com/office/drawing/2014/main" id="{D4E9E514-128B-1F95-0479-05907E1FF37A}"/>
              </a:ext>
            </a:extLst>
          </p:cNvPr>
          <p:cNvGrpSpPr/>
          <p:nvPr/>
        </p:nvGrpSpPr>
        <p:grpSpPr>
          <a:xfrm>
            <a:off x="6575725" y="2987103"/>
            <a:ext cx="727122" cy="646331"/>
            <a:chOff x="8195053" y="3105834"/>
            <a:chExt cx="727122" cy="646331"/>
          </a:xfrm>
        </p:grpSpPr>
        <p:sp>
          <p:nvSpPr>
            <p:cNvPr id="58" name="楕円 57">
              <a:extLst>
                <a:ext uri="{FF2B5EF4-FFF2-40B4-BE49-F238E27FC236}">
                  <a16:creationId xmlns:a16="http://schemas.microsoft.com/office/drawing/2014/main" id="{D09BC068-0054-98FA-FF2B-62C3111B2E89}"/>
                </a:ext>
              </a:extLst>
            </p:cNvPr>
            <p:cNvSpPr/>
            <p:nvPr/>
          </p:nvSpPr>
          <p:spPr>
            <a:xfrm>
              <a:off x="8263783" y="3568307"/>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71059F1F-D214-075D-E811-C3E893F62DC0}"/>
                </a:ext>
              </a:extLst>
            </p:cNvPr>
            <p:cNvSpPr txBox="1"/>
            <p:nvPr/>
          </p:nvSpPr>
          <p:spPr>
            <a:xfrm>
              <a:off x="8195053" y="3105834"/>
              <a:ext cx="727122" cy="646331"/>
            </a:xfrm>
            <a:prstGeom prst="rect">
              <a:avLst/>
            </a:prstGeom>
            <a:noFill/>
          </p:spPr>
          <p:txBody>
            <a:bodyPr wrap="square" rtlCol="0">
              <a:spAutoFit/>
            </a:bodyPr>
            <a:lstStyle/>
            <a:p>
              <a:r>
                <a:rPr kumimoji="1" lang="ja-JP" altLang="en-US" sz="3600" b="1" dirty="0">
                  <a:solidFill>
                    <a:schemeClr val="bg1">
                      <a:lumMod val="50000"/>
                    </a:schemeClr>
                  </a:solidFill>
                </a:rPr>
                <a:t>🖥</a:t>
              </a:r>
            </a:p>
          </p:txBody>
        </p:sp>
      </p:grpSp>
      <p:grpSp>
        <p:nvGrpSpPr>
          <p:cNvPr id="64" name="グループ化 63">
            <a:extLst>
              <a:ext uri="{FF2B5EF4-FFF2-40B4-BE49-F238E27FC236}">
                <a16:creationId xmlns:a16="http://schemas.microsoft.com/office/drawing/2014/main" id="{51931604-E280-72F3-CE6A-586505410F15}"/>
              </a:ext>
            </a:extLst>
          </p:cNvPr>
          <p:cNvGrpSpPr/>
          <p:nvPr/>
        </p:nvGrpSpPr>
        <p:grpSpPr>
          <a:xfrm>
            <a:off x="5843374" y="2178486"/>
            <a:ext cx="727122" cy="646331"/>
            <a:chOff x="8195053" y="3105834"/>
            <a:chExt cx="727122" cy="646331"/>
          </a:xfrm>
        </p:grpSpPr>
        <p:sp>
          <p:nvSpPr>
            <p:cNvPr id="62" name="楕円 61">
              <a:extLst>
                <a:ext uri="{FF2B5EF4-FFF2-40B4-BE49-F238E27FC236}">
                  <a16:creationId xmlns:a16="http://schemas.microsoft.com/office/drawing/2014/main" id="{88C16901-8E0E-6690-B271-0340621D8737}"/>
                </a:ext>
              </a:extLst>
            </p:cNvPr>
            <p:cNvSpPr/>
            <p:nvPr/>
          </p:nvSpPr>
          <p:spPr>
            <a:xfrm>
              <a:off x="8263783" y="3568307"/>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5847DE21-7399-B411-A154-D238BAB3281F}"/>
                </a:ext>
              </a:extLst>
            </p:cNvPr>
            <p:cNvSpPr txBox="1"/>
            <p:nvPr/>
          </p:nvSpPr>
          <p:spPr>
            <a:xfrm>
              <a:off x="8195053" y="3105834"/>
              <a:ext cx="727122" cy="646331"/>
            </a:xfrm>
            <a:prstGeom prst="rect">
              <a:avLst/>
            </a:prstGeom>
            <a:noFill/>
          </p:spPr>
          <p:txBody>
            <a:bodyPr wrap="square" rtlCol="0">
              <a:spAutoFit/>
            </a:bodyPr>
            <a:lstStyle/>
            <a:p>
              <a:r>
                <a:rPr kumimoji="1" lang="ja-JP" altLang="en-US" sz="3600" b="1" dirty="0">
                  <a:solidFill>
                    <a:schemeClr val="bg1">
                      <a:lumMod val="50000"/>
                    </a:schemeClr>
                  </a:solidFill>
                </a:rPr>
                <a:t>🖥</a:t>
              </a:r>
            </a:p>
          </p:txBody>
        </p:sp>
      </p:grpSp>
      <p:cxnSp>
        <p:nvCxnSpPr>
          <p:cNvPr id="66" name="直線コネクタ 65">
            <a:extLst>
              <a:ext uri="{FF2B5EF4-FFF2-40B4-BE49-F238E27FC236}">
                <a16:creationId xmlns:a16="http://schemas.microsoft.com/office/drawing/2014/main" id="{4BECC2B5-EE62-2A0F-F457-9C545B2C7548}"/>
              </a:ext>
            </a:extLst>
          </p:cNvPr>
          <p:cNvCxnSpPr>
            <a:cxnSpLocks/>
          </p:cNvCxnSpPr>
          <p:nvPr/>
        </p:nvCxnSpPr>
        <p:spPr>
          <a:xfrm flipV="1">
            <a:off x="4959703" y="2687837"/>
            <a:ext cx="1097627" cy="449196"/>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90AC84A9-6B80-154D-3ECC-678D6FF291D0}"/>
              </a:ext>
            </a:extLst>
          </p:cNvPr>
          <p:cNvCxnSpPr>
            <a:cxnSpLocks/>
          </p:cNvCxnSpPr>
          <p:nvPr/>
        </p:nvCxnSpPr>
        <p:spPr>
          <a:xfrm>
            <a:off x="4947601" y="3144780"/>
            <a:ext cx="1792828" cy="356165"/>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22DD70B1-5137-F063-498E-C70264658EFB}"/>
              </a:ext>
            </a:extLst>
          </p:cNvPr>
          <p:cNvCxnSpPr>
            <a:cxnSpLocks/>
          </p:cNvCxnSpPr>
          <p:nvPr/>
        </p:nvCxnSpPr>
        <p:spPr>
          <a:xfrm>
            <a:off x="4839089" y="3113322"/>
            <a:ext cx="665230" cy="1165460"/>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5BE58AE8-3630-1A1B-4123-8C712B8279E2}"/>
              </a:ext>
            </a:extLst>
          </p:cNvPr>
          <p:cNvCxnSpPr>
            <a:cxnSpLocks/>
          </p:cNvCxnSpPr>
          <p:nvPr/>
        </p:nvCxnSpPr>
        <p:spPr>
          <a:xfrm flipH="1" flipV="1">
            <a:off x="6120606" y="2709863"/>
            <a:ext cx="696954" cy="781370"/>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595C28FF-39D3-7C31-8EBC-8EC85FC4B817}"/>
              </a:ext>
            </a:extLst>
          </p:cNvPr>
          <p:cNvCxnSpPr>
            <a:cxnSpLocks/>
          </p:cNvCxnSpPr>
          <p:nvPr/>
        </p:nvCxnSpPr>
        <p:spPr>
          <a:xfrm flipV="1">
            <a:off x="5935153" y="3522772"/>
            <a:ext cx="929136" cy="767324"/>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9446CC68-53C9-F424-8AED-60930560E6C4}"/>
              </a:ext>
            </a:extLst>
          </p:cNvPr>
          <p:cNvCxnSpPr>
            <a:cxnSpLocks/>
          </p:cNvCxnSpPr>
          <p:nvPr/>
        </p:nvCxnSpPr>
        <p:spPr>
          <a:xfrm flipV="1">
            <a:off x="5682531" y="2734716"/>
            <a:ext cx="426672" cy="1130995"/>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8" name="グラフィックス 77" descr="開いた本 単色塗りつぶし">
            <a:extLst>
              <a:ext uri="{FF2B5EF4-FFF2-40B4-BE49-F238E27FC236}">
                <a16:creationId xmlns:a16="http://schemas.microsoft.com/office/drawing/2014/main" id="{631CD04B-0044-09AD-9D4C-242480C5A1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40251" y="2456679"/>
            <a:ext cx="392376" cy="392376"/>
          </a:xfrm>
          <a:prstGeom prst="rect">
            <a:avLst/>
          </a:prstGeom>
        </p:spPr>
      </p:pic>
      <p:sp>
        <p:nvSpPr>
          <p:cNvPr id="80" name="吹き出し: 角を丸めた四角形 79">
            <a:extLst>
              <a:ext uri="{FF2B5EF4-FFF2-40B4-BE49-F238E27FC236}">
                <a16:creationId xmlns:a16="http://schemas.microsoft.com/office/drawing/2014/main" id="{209F8268-7913-BF1A-DB58-B904E5388223}"/>
              </a:ext>
            </a:extLst>
          </p:cNvPr>
          <p:cNvSpPr/>
          <p:nvPr/>
        </p:nvSpPr>
        <p:spPr>
          <a:xfrm>
            <a:off x="6671633" y="2436644"/>
            <a:ext cx="536508" cy="467940"/>
          </a:xfrm>
          <a:prstGeom prst="wedgeRoundRectCallout">
            <a:avLst>
              <a:gd name="adj1" fmla="val -43321"/>
              <a:gd name="adj2" fmla="val 70642"/>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2" name="グラフィックス 81" descr="開いた本 単色塗りつぶし">
            <a:extLst>
              <a:ext uri="{FF2B5EF4-FFF2-40B4-BE49-F238E27FC236}">
                <a16:creationId xmlns:a16="http://schemas.microsoft.com/office/drawing/2014/main" id="{643F101E-179F-8AAD-688E-3BEB1B46B8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18888" y="2161790"/>
            <a:ext cx="392376" cy="392376"/>
          </a:xfrm>
          <a:prstGeom prst="rect">
            <a:avLst/>
          </a:prstGeom>
        </p:spPr>
      </p:pic>
      <p:sp>
        <p:nvSpPr>
          <p:cNvPr id="84" name="吹き出し: 角を丸めた四角形 83">
            <a:extLst>
              <a:ext uri="{FF2B5EF4-FFF2-40B4-BE49-F238E27FC236}">
                <a16:creationId xmlns:a16="http://schemas.microsoft.com/office/drawing/2014/main" id="{8234596C-6B52-BDC7-209F-FB66D3D12391}"/>
              </a:ext>
            </a:extLst>
          </p:cNvPr>
          <p:cNvSpPr/>
          <p:nvPr/>
        </p:nvSpPr>
        <p:spPr>
          <a:xfrm>
            <a:off x="5338364" y="2103289"/>
            <a:ext cx="536508" cy="467940"/>
          </a:xfrm>
          <a:prstGeom prst="wedgeRoundRectCallout">
            <a:avLst>
              <a:gd name="adj1" fmla="val 61722"/>
              <a:gd name="adj2" fmla="val -1619"/>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6" name="グラフィックス 85" descr="開いた本 単色塗りつぶし">
            <a:extLst>
              <a:ext uri="{FF2B5EF4-FFF2-40B4-BE49-F238E27FC236}">
                <a16:creationId xmlns:a16="http://schemas.microsoft.com/office/drawing/2014/main" id="{30CDB2EF-CD21-3521-89A1-C5F244A7F6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67085" y="3488811"/>
            <a:ext cx="392376" cy="392376"/>
          </a:xfrm>
          <a:prstGeom prst="rect">
            <a:avLst/>
          </a:prstGeom>
        </p:spPr>
      </p:pic>
      <p:sp>
        <p:nvSpPr>
          <p:cNvPr id="89" name="吹き出し: 角を丸めた四角形 88">
            <a:extLst>
              <a:ext uri="{FF2B5EF4-FFF2-40B4-BE49-F238E27FC236}">
                <a16:creationId xmlns:a16="http://schemas.microsoft.com/office/drawing/2014/main" id="{068FBAD3-DE57-76D9-287D-A003459BEB50}"/>
              </a:ext>
            </a:extLst>
          </p:cNvPr>
          <p:cNvSpPr/>
          <p:nvPr/>
        </p:nvSpPr>
        <p:spPr>
          <a:xfrm>
            <a:off x="5886561" y="3430310"/>
            <a:ext cx="536508" cy="467940"/>
          </a:xfrm>
          <a:prstGeom prst="wedgeRoundRectCallout">
            <a:avLst>
              <a:gd name="adj1" fmla="val -39770"/>
              <a:gd name="adj2" fmla="val 61822"/>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1" name="グラフィックス 90" descr="開いた本 単色塗りつぶし">
            <a:extLst>
              <a:ext uri="{FF2B5EF4-FFF2-40B4-BE49-F238E27FC236}">
                <a16:creationId xmlns:a16="http://schemas.microsoft.com/office/drawing/2014/main" id="{E1FD0665-1DA1-883C-FC47-DCFEBC1A0D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75934" y="3352274"/>
            <a:ext cx="392376" cy="392376"/>
          </a:xfrm>
          <a:prstGeom prst="rect">
            <a:avLst/>
          </a:prstGeom>
        </p:spPr>
      </p:pic>
      <p:sp>
        <p:nvSpPr>
          <p:cNvPr id="97" name="吹き出し: 角を丸めた四角形 96">
            <a:extLst>
              <a:ext uri="{FF2B5EF4-FFF2-40B4-BE49-F238E27FC236}">
                <a16:creationId xmlns:a16="http://schemas.microsoft.com/office/drawing/2014/main" id="{1C095832-00B5-6BA3-3BAB-88FC1EEBA363}"/>
              </a:ext>
            </a:extLst>
          </p:cNvPr>
          <p:cNvSpPr/>
          <p:nvPr/>
        </p:nvSpPr>
        <p:spPr>
          <a:xfrm>
            <a:off x="4295410" y="3293773"/>
            <a:ext cx="536508" cy="467940"/>
          </a:xfrm>
          <a:prstGeom prst="wedgeRoundRectCallout">
            <a:avLst>
              <a:gd name="adj1" fmla="val 40121"/>
              <a:gd name="adj2" fmla="val -67094"/>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A43B81E1-59A2-A4E7-578B-9990AAF35F85}"/>
              </a:ext>
            </a:extLst>
          </p:cNvPr>
          <p:cNvSpPr txBox="1"/>
          <p:nvPr/>
        </p:nvSpPr>
        <p:spPr>
          <a:xfrm>
            <a:off x="3969509" y="5074382"/>
            <a:ext cx="3995152" cy="584775"/>
          </a:xfrm>
          <a:prstGeom prst="rect">
            <a:avLst/>
          </a:prstGeom>
          <a:noFill/>
        </p:spPr>
        <p:txBody>
          <a:bodyPr wrap="square" lIns="91440" tIns="45720" rIns="91440" bIns="45720" rtlCol="0" anchor="t">
            <a:spAutoFit/>
          </a:bodyPr>
          <a:lstStyle/>
          <a:p>
            <a:r>
              <a:rPr lang="ja-JP" altLang="en-US" sz="1600" dirty="0">
                <a:solidFill>
                  <a:schemeClr val="bg1">
                    <a:lumMod val="85000"/>
                  </a:schemeClr>
                </a:solidFill>
                <a:latin typeface="UD デジタル 教科書体 NP-R"/>
                <a:ea typeface="UD デジタル 教科書体 NP-R"/>
              </a:rPr>
              <a:t>・ネットワーク参加者</a:t>
            </a:r>
            <a:r>
              <a:rPr lang="en-US" altLang="ja-JP" sz="1600" dirty="0">
                <a:solidFill>
                  <a:schemeClr val="bg1">
                    <a:lumMod val="85000"/>
                  </a:schemeClr>
                </a:solidFill>
                <a:latin typeface="UD デジタル 教科書体 NP-R"/>
                <a:ea typeface="UD デジタル 教科書体 NP-R"/>
              </a:rPr>
              <a:t>(</a:t>
            </a:r>
            <a:r>
              <a:rPr lang="ja-JP" altLang="en-US" sz="1600" dirty="0">
                <a:solidFill>
                  <a:schemeClr val="bg1">
                    <a:lumMod val="85000"/>
                  </a:schemeClr>
                </a:solidFill>
                <a:latin typeface="UD デジタル 教科書体 NP-R"/>
                <a:ea typeface="UD デジタル 教科書体 NP-R"/>
              </a:rPr>
              <a:t>ノード</a:t>
            </a:r>
            <a:r>
              <a:rPr lang="en-US" altLang="ja-JP" sz="1600" dirty="0">
                <a:solidFill>
                  <a:schemeClr val="bg1">
                    <a:lumMod val="85000"/>
                  </a:schemeClr>
                </a:solidFill>
                <a:latin typeface="UD デジタル 教科書体 NP-R"/>
                <a:ea typeface="UD デジタル 教科書体 NP-R"/>
              </a:rPr>
              <a:t>)</a:t>
            </a:r>
            <a:r>
              <a:rPr lang="ja-JP" altLang="en-US" sz="1600" dirty="0">
                <a:solidFill>
                  <a:schemeClr val="bg1">
                    <a:lumMod val="85000"/>
                  </a:schemeClr>
                </a:solidFill>
                <a:latin typeface="UD デジタル 教科書体 NP-R"/>
                <a:ea typeface="UD デジタル 教科書体 NP-R"/>
              </a:rPr>
              <a:t>に分散</a:t>
            </a:r>
            <a:endParaRPr lang="en-US" altLang="ja-JP" sz="1600" dirty="0">
              <a:solidFill>
                <a:schemeClr val="bg1">
                  <a:lumMod val="85000"/>
                </a:schemeClr>
              </a:solidFill>
              <a:latin typeface="UD デジタル 教科書体 NP-R"/>
              <a:ea typeface="UD デジタル 教科書体 NP-R"/>
            </a:endParaRPr>
          </a:p>
          <a:p>
            <a:r>
              <a:rPr lang="ja-JP" altLang="en-US" sz="1600" dirty="0">
                <a:solidFill>
                  <a:schemeClr val="bg1">
                    <a:lumMod val="85000"/>
                  </a:schemeClr>
                </a:solidFill>
                <a:latin typeface="UD デジタル 教科書体 NP-R"/>
                <a:ea typeface="UD デジタル 教科書体 NP-R"/>
              </a:rPr>
              <a:t>・各ノードは対等な関係。</a:t>
            </a:r>
          </a:p>
        </p:txBody>
      </p:sp>
      <p:sp>
        <p:nvSpPr>
          <p:cNvPr id="5" name="テキスト ボックス 4">
            <a:extLst>
              <a:ext uri="{FF2B5EF4-FFF2-40B4-BE49-F238E27FC236}">
                <a16:creationId xmlns:a16="http://schemas.microsoft.com/office/drawing/2014/main" id="{44562D49-8A0E-3710-C40C-6FEC7D50A683}"/>
              </a:ext>
            </a:extLst>
          </p:cNvPr>
          <p:cNvSpPr txBox="1"/>
          <p:nvPr/>
        </p:nvSpPr>
        <p:spPr>
          <a:xfrm>
            <a:off x="5066886" y="4707287"/>
            <a:ext cx="1411278" cy="369332"/>
          </a:xfrm>
          <a:prstGeom prst="rect">
            <a:avLst/>
          </a:prstGeom>
          <a:noFill/>
        </p:spPr>
        <p:txBody>
          <a:bodyPr wrap="square" lIns="91440" tIns="45720" rIns="91440" bIns="45720" rtlCol="0" anchor="t">
            <a:spAutoFit/>
          </a:bodyPr>
          <a:lstStyle/>
          <a:p>
            <a:pPr marL="269875" indent="-269875" algn="ctr"/>
            <a:r>
              <a:rPr kumimoji="1" lang="ja-JP" altLang="en-US" dirty="0">
                <a:solidFill>
                  <a:schemeClr val="bg1">
                    <a:lumMod val="85000"/>
                  </a:schemeClr>
                </a:solidFill>
                <a:latin typeface="UD デジタル 教科書体 NP-R"/>
                <a:ea typeface="UD デジタル 教科書体 NP-R"/>
              </a:rPr>
              <a:t>分散型</a:t>
            </a:r>
            <a:endPar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2534144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ブロックチェーンとは？</a:t>
            </a: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2031325"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データ構造</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F922A8C1-8EFE-2F2D-F34C-0D2623F851AB}"/>
              </a:ext>
            </a:extLst>
          </p:cNvPr>
          <p:cNvSpPr txBox="1"/>
          <p:nvPr/>
        </p:nvSpPr>
        <p:spPr>
          <a:xfrm>
            <a:off x="490107" y="1523853"/>
            <a:ext cx="6962931" cy="646331"/>
          </a:xfrm>
          <a:prstGeom prst="rect">
            <a:avLst/>
          </a:prstGeom>
          <a:noFill/>
        </p:spPr>
        <p:txBody>
          <a:bodyPr wrap="square" lIns="91440" tIns="45720" rIns="91440" bIns="45720" rtlCol="0" anchor="t">
            <a:spAutoFit/>
          </a:bodyPr>
          <a:lstStyle/>
          <a:p>
            <a:pPr marL="269875" indent="-269875"/>
            <a:r>
              <a:rPr kumimoji="1" lang="ja-JP" altLang="en-US" dirty="0">
                <a:solidFill>
                  <a:schemeClr val="bg1">
                    <a:lumMod val="85000"/>
                  </a:schemeClr>
                </a:solidFill>
                <a:latin typeface="UD デジタル 教科書体 NP-R"/>
                <a:ea typeface="UD デジタル 教科書体 NP-R"/>
              </a:rPr>
              <a:t>・データを「</a:t>
            </a:r>
            <a:r>
              <a:rPr kumimoji="1" lang="ja-JP" altLang="en-US" dirty="0">
                <a:solidFill>
                  <a:schemeClr val="accent4"/>
                </a:solidFill>
                <a:latin typeface="UD デジタル 教科書体 NP-R"/>
                <a:ea typeface="UD デジタル 教科書体 NP-R"/>
              </a:rPr>
              <a:t>ブロック</a:t>
            </a:r>
            <a:r>
              <a:rPr kumimoji="1" lang="ja-JP" altLang="en-US" dirty="0">
                <a:solidFill>
                  <a:schemeClr val="bg1">
                    <a:lumMod val="85000"/>
                  </a:schemeClr>
                </a:solidFill>
                <a:latin typeface="UD デジタル 教科書体 NP-R"/>
                <a:ea typeface="UD デジタル 教科書体 NP-R"/>
              </a:rPr>
              <a:t>」と呼ばれる単位に記録し、そのブロックを時系列順に「</a:t>
            </a:r>
            <a:r>
              <a:rPr kumimoji="1" lang="ja-JP" altLang="en-US" dirty="0">
                <a:solidFill>
                  <a:schemeClr val="accent4"/>
                </a:solidFill>
                <a:latin typeface="UD デジタル 教科書体 NP-R"/>
                <a:ea typeface="UD デジタル 教科書体 NP-R"/>
              </a:rPr>
              <a:t>チェーン</a:t>
            </a:r>
            <a:r>
              <a:rPr kumimoji="1" lang="ja-JP" altLang="en-US" dirty="0">
                <a:solidFill>
                  <a:schemeClr val="bg1">
                    <a:lumMod val="85000"/>
                  </a:schemeClr>
                </a:solidFill>
                <a:latin typeface="UD デジタル 教科書体 NP-R"/>
                <a:ea typeface="UD デジタル 教科書体 NP-R"/>
              </a:rPr>
              <a:t>」状につなげて保存する。</a:t>
            </a:r>
            <a:endParaRPr lang="en-US" altLang="ja-JP" sz="1400" dirty="0">
              <a:solidFill>
                <a:schemeClr val="bg1">
                  <a:lumMod val="85000"/>
                </a:schemeClr>
              </a:solidFill>
              <a:latin typeface="UD デジタル 教科書体 NP-R"/>
              <a:ea typeface="UD デジタル 教科書体 NP-R"/>
            </a:endParaRPr>
          </a:p>
        </p:txBody>
      </p:sp>
      <p:sp>
        <p:nvSpPr>
          <p:cNvPr id="74" name="四角形: 角を丸くする 73">
            <a:extLst>
              <a:ext uri="{FF2B5EF4-FFF2-40B4-BE49-F238E27FC236}">
                <a16:creationId xmlns:a16="http://schemas.microsoft.com/office/drawing/2014/main" id="{EEE124F2-82CD-5E04-B268-0784419837DA}"/>
              </a:ext>
            </a:extLst>
          </p:cNvPr>
          <p:cNvSpPr/>
          <p:nvPr/>
        </p:nvSpPr>
        <p:spPr>
          <a:xfrm>
            <a:off x="687650" y="2355851"/>
            <a:ext cx="6290578" cy="3677472"/>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97CD5C56-F4C9-7EB4-04E4-0A030D9D766F}"/>
              </a:ext>
            </a:extLst>
          </p:cNvPr>
          <p:cNvSpPr txBox="1"/>
          <p:nvPr/>
        </p:nvSpPr>
        <p:spPr>
          <a:xfrm>
            <a:off x="11786847" y="5179910"/>
            <a:ext cx="1146764" cy="276999"/>
          </a:xfrm>
          <a:prstGeom prst="rect">
            <a:avLst/>
          </a:prstGeom>
          <a:noFill/>
        </p:spPr>
        <p:txBody>
          <a:bodyPr wrap="square" rtlCol="0">
            <a:spAutoFit/>
          </a:bodyPr>
          <a:lstStyle/>
          <a:p>
            <a:r>
              <a:rPr kumimoji="1" lang="ja-JP" altLang="en-US" sz="1200" dirty="0">
                <a:solidFill>
                  <a:schemeClr val="bg1">
                    <a:lumMod val="50000"/>
                  </a:schemeClr>
                </a:solidFill>
              </a:rPr>
              <a:t>・・・</a:t>
            </a:r>
          </a:p>
        </p:txBody>
      </p:sp>
      <p:sp>
        <p:nvSpPr>
          <p:cNvPr id="8" name="テキスト ボックス 7">
            <a:extLst>
              <a:ext uri="{FF2B5EF4-FFF2-40B4-BE49-F238E27FC236}">
                <a16:creationId xmlns:a16="http://schemas.microsoft.com/office/drawing/2014/main" id="{F8E3F441-9EEA-D705-BDEF-AF40257C0108}"/>
              </a:ext>
            </a:extLst>
          </p:cNvPr>
          <p:cNvSpPr txBox="1"/>
          <p:nvPr/>
        </p:nvSpPr>
        <p:spPr>
          <a:xfrm>
            <a:off x="1496426" y="4613544"/>
            <a:ext cx="1481521" cy="307777"/>
          </a:xfrm>
          <a:prstGeom prst="rect">
            <a:avLst/>
          </a:prstGeom>
          <a:noFill/>
        </p:spPr>
        <p:txBody>
          <a:bodyPr wrap="square" lIns="91440" tIns="45720" rIns="91440" bIns="45720" rtlCol="0" anchor="t">
            <a:spAutoFit/>
          </a:bodyPr>
          <a:lstStyle/>
          <a:p>
            <a:pPr marL="269875" indent="-269875"/>
            <a:r>
              <a:rPr lang="en-US" altLang="ja-JP" sz="1400" dirty="0">
                <a:solidFill>
                  <a:schemeClr val="bg1">
                    <a:lumMod val="50000"/>
                  </a:schemeClr>
                </a:solidFill>
                <a:latin typeface="UD デジタル 教科書体 NP-R"/>
                <a:ea typeface="UD デジタル 教科書体 NP-R"/>
              </a:rPr>
              <a:t>A</a:t>
            </a:r>
            <a:r>
              <a:rPr lang="ja-JP" altLang="en-US" sz="1400" dirty="0">
                <a:solidFill>
                  <a:schemeClr val="bg1">
                    <a:lumMod val="50000"/>
                  </a:schemeClr>
                </a:solidFill>
                <a:latin typeface="UD デジタル 教科書体 NP-R"/>
                <a:ea typeface="UD デジタル 教科書体 NP-R"/>
              </a:rPr>
              <a:t>⇒</a:t>
            </a:r>
            <a:r>
              <a:rPr lang="en-US" altLang="ja-JP" sz="1400" dirty="0">
                <a:solidFill>
                  <a:schemeClr val="bg1">
                    <a:lumMod val="50000"/>
                  </a:schemeClr>
                </a:solidFill>
                <a:latin typeface="UD デジタル 教科書体 NP-R"/>
                <a:ea typeface="UD デジタル 教科書体 NP-R"/>
              </a:rPr>
              <a:t>B:</a:t>
            </a:r>
            <a:r>
              <a:rPr lang="ja-JP" altLang="en-US" sz="1400" dirty="0">
                <a:solidFill>
                  <a:schemeClr val="bg1">
                    <a:lumMod val="50000"/>
                  </a:schemeClr>
                </a:solidFill>
                <a:latin typeface="UD デジタル 教科書体 NP-R"/>
                <a:ea typeface="UD デジタル 教科書体 NP-R"/>
              </a:rPr>
              <a:t> </a:t>
            </a:r>
            <a:r>
              <a:rPr lang="en-US" altLang="ja-JP" sz="1400" dirty="0">
                <a:solidFill>
                  <a:schemeClr val="bg1">
                    <a:lumMod val="50000"/>
                  </a:schemeClr>
                </a:solidFill>
                <a:latin typeface="UD デジタル 教科書体 NP-R"/>
                <a:ea typeface="UD デジタル 教科書体 NP-R"/>
              </a:rPr>
              <a:t>\1,000</a:t>
            </a:r>
            <a:endPar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4" name="グラフィックス 3" descr="箱 単色塗りつぶし">
            <a:extLst>
              <a:ext uri="{FF2B5EF4-FFF2-40B4-BE49-F238E27FC236}">
                <a16:creationId xmlns:a16="http://schemas.microsoft.com/office/drawing/2014/main" id="{5F1B6DBD-1D58-B3C9-B802-688373CC87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1101" y="5100492"/>
            <a:ext cx="570087" cy="570087"/>
          </a:xfrm>
          <a:prstGeom prst="rect">
            <a:avLst/>
          </a:prstGeom>
        </p:spPr>
      </p:pic>
      <p:pic>
        <p:nvPicPr>
          <p:cNvPr id="9" name="グラフィックス 8" descr="契約 単色塗りつぶし">
            <a:extLst>
              <a:ext uri="{FF2B5EF4-FFF2-40B4-BE49-F238E27FC236}">
                <a16:creationId xmlns:a16="http://schemas.microsoft.com/office/drawing/2014/main" id="{6A260185-C541-DB29-1A5A-84C1FB46D1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71252" y="4613544"/>
            <a:ext cx="330646" cy="330646"/>
          </a:xfrm>
          <a:prstGeom prst="rect">
            <a:avLst/>
          </a:prstGeom>
        </p:spPr>
      </p:pic>
      <p:sp>
        <p:nvSpPr>
          <p:cNvPr id="10" name="吹き出し: 角を丸めた四角形 9">
            <a:extLst>
              <a:ext uri="{FF2B5EF4-FFF2-40B4-BE49-F238E27FC236}">
                <a16:creationId xmlns:a16="http://schemas.microsoft.com/office/drawing/2014/main" id="{963AF80C-C8F7-B4AB-AC38-081561409F31}"/>
              </a:ext>
            </a:extLst>
          </p:cNvPr>
          <p:cNvSpPr/>
          <p:nvPr/>
        </p:nvSpPr>
        <p:spPr>
          <a:xfrm>
            <a:off x="1037421" y="4527072"/>
            <a:ext cx="1927535" cy="504187"/>
          </a:xfrm>
          <a:prstGeom prst="wedgeRoundRectCallout">
            <a:avLst>
              <a:gd name="adj1" fmla="val -15286"/>
              <a:gd name="adj2" fmla="val 63034"/>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 name="グループ化 14">
            <a:extLst>
              <a:ext uri="{FF2B5EF4-FFF2-40B4-BE49-F238E27FC236}">
                <a16:creationId xmlns:a16="http://schemas.microsoft.com/office/drawing/2014/main" id="{56839200-AC1E-EF68-066D-E69A177D79C8}"/>
              </a:ext>
            </a:extLst>
          </p:cNvPr>
          <p:cNvGrpSpPr/>
          <p:nvPr/>
        </p:nvGrpSpPr>
        <p:grpSpPr>
          <a:xfrm>
            <a:off x="1978279" y="5126239"/>
            <a:ext cx="785753" cy="541326"/>
            <a:chOff x="1961303" y="3206036"/>
            <a:chExt cx="785753" cy="541326"/>
          </a:xfrm>
        </p:grpSpPr>
        <p:pic>
          <p:nvPicPr>
            <p:cNvPr id="12" name="グラフィックス 11" descr="リンク 単色塗りつぶし">
              <a:extLst>
                <a:ext uri="{FF2B5EF4-FFF2-40B4-BE49-F238E27FC236}">
                  <a16:creationId xmlns:a16="http://schemas.microsoft.com/office/drawing/2014/main" id="{2CA1406F-4A0D-18ED-C022-E207E2C7C6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100000">
              <a:off x="1961303" y="3206036"/>
              <a:ext cx="540000" cy="540000"/>
            </a:xfrm>
            <a:prstGeom prst="rect">
              <a:avLst/>
            </a:prstGeom>
          </p:spPr>
        </p:pic>
        <p:pic>
          <p:nvPicPr>
            <p:cNvPr id="14" name="グラフィックス 13" descr="リンク 単色塗りつぶし">
              <a:extLst>
                <a:ext uri="{FF2B5EF4-FFF2-40B4-BE49-F238E27FC236}">
                  <a16:creationId xmlns:a16="http://schemas.microsoft.com/office/drawing/2014/main" id="{6E9209A3-6275-237C-D42B-72F4D85D2A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100000">
              <a:off x="2207056" y="3207362"/>
              <a:ext cx="540000" cy="540000"/>
            </a:xfrm>
            <a:prstGeom prst="rect">
              <a:avLst/>
            </a:prstGeom>
          </p:spPr>
        </p:pic>
      </p:grpSp>
      <p:grpSp>
        <p:nvGrpSpPr>
          <p:cNvPr id="16" name="グループ化 15">
            <a:extLst>
              <a:ext uri="{FF2B5EF4-FFF2-40B4-BE49-F238E27FC236}">
                <a16:creationId xmlns:a16="http://schemas.microsoft.com/office/drawing/2014/main" id="{7FFF7090-B902-2268-1532-EFEF43AF2A85}"/>
              </a:ext>
            </a:extLst>
          </p:cNvPr>
          <p:cNvGrpSpPr/>
          <p:nvPr/>
        </p:nvGrpSpPr>
        <p:grpSpPr>
          <a:xfrm>
            <a:off x="2467270" y="5125576"/>
            <a:ext cx="785753" cy="541326"/>
            <a:chOff x="1961303" y="3206036"/>
            <a:chExt cx="785753" cy="541326"/>
          </a:xfrm>
        </p:grpSpPr>
        <p:pic>
          <p:nvPicPr>
            <p:cNvPr id="20" name="グラフィックス 19" descr="リンク 単色塗りつぶし">
              <a:extLst>
                <a:ext uri="{FF2B5EF4-FFF2-40B4-BE49-F238E27FC236}">
                  <a16:creationId xmlns:a16="http://schemas.microsoft.com/office/drawing/2014/main" id="{9CBEC51D-49BE-E958-BAE7-48896CF8AC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100000">
              <a:off x="1961303" y="3206036"/>
              <a:ext cx="540000" cy="540000"/>
            </a:xfrm>
            <a:prstGeom prst="rect">
              <a:avLst/>
            </a:prstGeom>
          </p:spPr>
        </p:pic>
        <p:pic>
          <p:nvPicPr>
            <p:cNvPr id="21" name="グラフィックス 20" descr="リンク 単色塗りつぶし">
              <a:extLst>
                <a:ext uri="{FF2B5EF4-FFF2-40B4-BE49-F238E27FC236}">
                  <a16:creationId xmlns:a16="http://schemas.microsoft.com/office/drawing/2014/main" id="{B3DC58FE-1AC5-3B4C-F3E5-ACA57887BF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100000">
              <a:off x="2207056" y="3207362"/>
              <a:ext cx="540000" cy="540000"/>
            </a:xfrm>
            <a:prstGeom prst="rect">
              <a:avLst/>
            </a:prstGeom>
          </p:spPr>
        </p:pic>
      </p:grpSp>
      <p:grpSp>
        <p:nvGrpSpPr>
          <p:cNvPr id="22" name="グループ化 21">
            <a:extLst>
              <a:ext uri="{FF2B5EF4-FFF2-40B4-BE49-F238E27FC236}">
                <a16:creationId xmlns:a16="http://schemas.microsoft.com/office/drawing/2014/main" id="{39FCBC4E-8E99-BC3C-4747-E0C009FC1090}"/>
              </a:ext>
            </a:extLst>
          </p:cNvPr>
          <p:cNvGrpSpPr/>
          <p:nvPr/>
        </p:nvGrpSpPr>
        <p:grpSpPr>
          <a:xfrm>
            <a:off x="2711556" y="5123703"/>
            <a:ext cx="785753" cy="541326"/>
            <a:chOff x="1961303" y="3206036"/>
            <a:chExt cx="785753" cy="541326"/>
          </a:xfrm>
        </p:grpSpPr>
        <p:pic>
          <p:nvPicPr>
            <p:cNvPr id="23" name="グラフィックス 22" descr="リンク 単色塗りつぶし">
              <a:extLst>
                <a:ext uri="{FF2B5EF4-FFF2-40B4-BE49-F238E27FC236}">
                  <a16:creationId xmlns:a16="http://schemas.microsoft.com/office/drawing/2014/main" id="{2BB9DDD3-227C-A77C-76C7-3AD1E9BC0C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100000">
              <a:off x="1961303" y="3206036"/>
              <a:ext cx="540000" cy="540000"/>
            </a:xfrm>
            <a:prstGeom prst="rect">
              <a:avLst/>
            </a:prstGeom>
          </p:spPr>
        </p:pic>
        <p:pic>
          <p:nvPicPr>
            <p:cNvPr id="25" name="グラフィックス 24" descr="リンク 単色塗りつぶし">
              <a:extLst>
                <a:ext uri="{FF2B5EF4-FFF2-40B4-BE49-F238E27FC236}">
                  <a16:creationId xmlns:a16="http://schemas.microsoft.com/office/drawing/2014/main" id="{997460B5-07E4-1707-5CBF-0B7F127019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100000">
              <a:off x="2207056" y="3207362"/>
              <a:ext cx="540000" cy="540000"/>
            </a:xfrm>
            <a:prstGeom prst="rect">
              <a:avLst/>
            </a:prstGeom>
          </p:spPr>
        </p:pic>
      </p:grpSp>
      <p:pic>
        <p:nvPicPr>
          <p:cNvPr id="26" name="グラフィックス 25" descr="箱 単色塗りつぶし">
            <a:extLst>
              <a:ext uri="{FF2B5EF4-FFF2-40B4-BE49-F238E27FC236}">
                <a16:creationId xmlns:a16="http://schemas.microsoft.com/office/drawing/2014/main" id="{AEA8F928-64F9-F166-0C31-A410BEE3F03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06428" y="5105557"/>
            <a:ext cx="570087" cy="570087"/>
          </a:xfrm>
          <a:prstGeom prst="rect">
            <a:avLst/>
          </a:prstGeom>
        </p:spPr>
      </p:pic>
      <p:sp>
        <p:nvSpPr>
          <p:cNvPr id="27" name="テキスト ボックス 26">
            <a:extLst>
              <a:ext uri="{FF2B5EF4-FFF2-40B4-BE49-F238E27FC236}">
                <a16:creationId xmlns:a16="http://schemas.microsoft.com/office/drawing/2014/main" id="{EA023DCD-2E86-4AED-EAE2-AE0C9CFE0F3B}"/>
              </a:ext>
            </a:extLst>
          </p:cNvPr>
          <p:cNvSpPr txBox="1"/>
          <p:nvPr/>
        </p:nvSpPr>
        <p:spPr>
          <a:xfrm>
            <a:off x="5319860" y="4625691"/>
            <a:ext cx="1481521" cy="307777"/>
          </a:xfrm>
          <a:prstGeom prst="rect">
            <a:avLst/>
          </a:prstGeom>
          <a:noFill/>
        </p:spPr>
        <p:txBody>
          <a:bodyPr wrap="square" lIns="91440" tIns="45720" rIns="91440" bIns="45720" rtlCol="0" anchor="t">
            <a:spAutoFit/>
          </a:bodyPr>
          <a:lstStyle/>
          <a:p>
            <a:pPr marL="269875" indent="-269875"/>
            <a:r>
              <a:rPr lang="en-US" altLang="ja-JP" sz="1400" dirty="0">
                <a:solidFill>
                  <a:schemeClr val="bg1">
                    <a:lumMod val="50000"/>
                  </a:schemeClr>
                </a:solidFill>
                <a:latin typeface="UD デジタル 教科書体 NP-R"/>
                <a:ea typeface="UD デジタル 教科書体 NP-R"/>
              </a:rPr>
              <a:t>B</a:t>
            </a:r>
            <a:r>
              <a:rPr lang="ja-JP" altLang="en-US" sz="1400" dirty="0">
                <a:solidFill>
                  <a:schemeClr val="bg1">
                    <a:lumMod val="50000"/>
                  </a:schemeClr>
                </a:solidFill>
                <a:latin typeface="UD デジタル 教科書体 NP-R"/>
                <a:ea typeface="UD デジタル 教科書体 NP-R"/>
              </a:rPr>
              <a:t>⇒</a:t>
            </a:r>
            <a:r>
              <a:rPr lang="en-US" altLang="ja-JP" sz="1400" dirty="0">
                <a:solidFill>
                  <a:schemeClr val="bg1">
                    <a:lumMod val="50000"/>
                  </a:schemeClr>
                </a:solidFill>
                <a:latin typeface="UD デジタル 教科書体 NP-R"/>
                <a:ea typeface="UD デジタル 教科書体 NP-R"/>
              </a:rPr>
              <a:t>C:</a:t>
            </a:r>
            <a:r>
              <a:rPr lang="ja-JP" altLang="en-US" sz="1400" dirty="0">
                <a:solidFill>
                  <a:schemeClr val="bg1">
                    <a:lumMod val="50000"/>
                  </a:schemeClr>
                </a:solidFill>
                <a:latin typeface="UD デジタル 教科書体 NP-R"/>
                <a:ea typeface="UD デジタル 教科書体 NP-R"/>
              </a:rPr>
              <a:t> </a:t>
            </a:r>
            <a:r>
              <a:rPr lang="en-US" altLang="ja-JP" sz="1400" dirty="0">
                <a:solidFill>
                  <a:schemeClr val="bg1">
                    <a:lumMod val="50000"/>
                  </a:schemeClr>
                </a:solidFill>
                <a:latin typeface="UD デジタル 教科書体 NP-R"/>
                <a:ea typeface="UD デジタル 教科書体 NP-R"/>
              </a:rPr>
              <a:t>\1,000</a:t>
            </a:r>
            <a:endPar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28" name="グラフィックス 27" descr="契約 単色塗りつぶし">
            <a:extLst>
              <a:ext uri="{FF2B5EF4-FFF2-40B4-BE49-F238E27FC236}">
                <a16:creationId xmlns:a16="http://schemas.microsoft.com/office/drawing/2014/main" id="{6D4346AC-4246-A70C-39DF-8343D4681F5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994686" y="4625691"/>
            <a:ext cx="330646" cy="330646"/>
          </a:xfrm>
          <a:prstGeom prst="rect">
            <a:avLst/>
          </a:prstGeom>
        </p:spPr>
      </p:pic>
      <p:sp>
        <p:nvSpPr>
          <p:cNvPr id="29" name="吹き出し: 角を丸めた四角形 28">
            <a:extLst>
              <a:ext uri="{FF2B5EF4-FFF2-40B4-BE49-F238E27FC236}">
                <a16:creationId xmlns:a16="http://schemas.microsoft.com/office/drawing/2014/main" id="{812CB4A5-BDE8-DD9F-86A2-D34E30A62583}"/>
              </a:ext>
            </a:extLst>
          </p:cNvPr>
          <p:cNvSpPr/>
          <p:nvPr/>
        </p:nvSpPr>
        <p:spPr>
          <a:xfrm>
            <a:off x="4860855" y="4539219"/>
            <a:ext cx="1927535" cy="504187"/>
          </a:xfrm>
          <a:prstGeom prst="wedgeRoundRectCallout">
            <a:avLst>
              <a:gd name="adj1" fmla="val 8598"/>
              <a:gd name="adj2" fmla="val 64294"/>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a:extLst>
              <a:ext uri="{FF2B5EF4-FFF2-40B4-BE49-F238E27FC236}">
                <a16:creationId xmlns:a16="http://schemas.microsoft.com/office/drawing/2014/main" id="{CD5FF7E4-2A50-BBE8-1342-2F91C8E9FC83}"/>
              </a:ext>
            </a:extLst>
          </p:cNvPr>
          <p:cNvGrpSpPr/>
          <p:nvPr/>
        </p:nvGrpSpPr>
        <p:grpSpPr>
          <a:xfrm>
            <a:off x="4097095" y="5121388"/>
            <a:ext cx="785753" cy="541326"/>
            <a:chOff x="1961303" y="3206036"/>
            <a:chExt cx="785753" cy="541326"/>
          </a:xfrm>
        </p:grpSpPr>
        <p:pic>
          <p:nvPicPr>
            <p:cNvPr id="31" name="グラフィックス 30" descr="リンク 単色塗りつぶし">
              <a:extLst>
                <a:ext uri="{FF2B5EF4-FFF2-40B4-BE49-F238E27FC236}">
                  <a16:creationId xmlns:a16="http://schemas.microsoft.com/office/drawing/2014/main" id="{6B746C0C-3907-C869-A7B7-93DD26D8BE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100000">
              <a:off x="1961303" y="3206036"/>
              <a:ext cx="540000" cy="540000"/>
            </a:xfrm>
            <a:prstGeom prst="rect">
              <a:avLst/>
            </a:prstGeom>
          </p:spPr>
        </p:pic>
        <p:pic>
          <p:nvPicPr>
            <p:cNvPr id="32" name="グラフィックス 31" descr="リンク 単色塗りつぶし">
              <a:extLst>
                <a:ext uri="{FF2B5EF4-FFF2-40B4-BE49-F238E27FC236}">
                  <a16:creationId xmlns:a16="http://schemas.microsoft.com/office/drawing/2014/main" id="{48BA5A68-ED5A-6895-E4E2-7A6006CCD7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100000">
              <a:off x="2207056" y="3207362"/>
              <a:ext cx="540000" cy="540000"/>
            </a:xfrm>
            <a:prstGeom prst="rect">
              <a:avLst/>
            </a:prstGeom>
          </p:spPr>
        </p:pic>
      </p:grpSp>
      <p:grpSp>
        <p:nvGrpSpPr>
          <p:cNvPr id="33" name="グループ化 32">
            <a:extLst>
              <a:ext uri="{FF2B5EF4-FFF2-40B4-BE49-F238E27FC236}">
                <a16:creationId xmlns:a16="http://schemas.microsoft.com/office/drawing/2014/main" id="{760E92C0-FCF7-A5FB-5B9B-8544DABFE8FF}"/>
              </a:ext>
            </a:extLst>
          </p:cNvPr>
          <p:cNvGrpSpPr/>
          <p:nvPr/>
        </p:nvGrpSpPr>
        <p:grpSpPr>
          <a:xfrm>
            <a:off x="4830372" y="5118852"/>
            <a:ext cx="785753" cy="541326"/>
            <a:chOff x="1961303" y="3206036"/>
            <a:chExt cx="785753" cy="541326"/>
          </a:xfrm>
        </p:grpSpPr>
        <p:pic>
          <p:nvPicPr>
            <p:cNvPr id="34" name="グラフィックス 33" descr="リンク 単色塗りつぶし">
              <a:extLst>
                <a:ext uri="{FF2B5EF4-FFF2-40B4-BE49-F238E27FC236}">
                  <a16:creationId xmlns:a16="http://schemas.microsoft.com/office/drawing/2014/main" id="{F6366D1F-22DC-6E31-D6E4-EBA2654EE2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100000">
              <a:off x="1961303" y="3206036"/>
              <a:ext cx="540000" cy="540000"/>
            </a:xfrm>
            <a:prstGeom prst="rect">
              <a:avLst/>
            </a:prstGeom>
          </p:spPr>
        </p:pic>
        <p:pic>
          <p:nvPicPr>
            <p:cNvPr id="54" name="グラフィックス 53" descr="リンク 単色塗りつぶし">
              <a:extLst>
                <a:ext uri="{FF2B5EF4-FFF2-40B4-BE49-F238E27FC236}">
                  <a16:creationId xmlns:a16="http://schemas.microsoft.com/office/drawing/2014/main" id="{044CF330-60E5-6D28-338B-547652C84F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100000">
              <a:off x="2207056" y="3207362"/>
              <a:ext cx="540000" cy="540000"/>
            </a:xfrm>
            <a:prstGeom prst="rect">
              <a:avLst/>
            </a:prstGeom>
          </p:spPr>
        </p:pic>
      </p:grpSp>
      <p:pic>
        <p:nvPicPr>
          <p:cNvPr id="55" name="グラフィックス 54" descr="箱 単色塗りつぶし">
            <a:extLst>
              <a:ext uri="{FF2B5EF4-FFF2-40B4-BE49-F238E27FC236}">
                <a16:creationId xmlns:a16="http://schemas.microsoft.com/office/drawing/2014/main" id="{4C78CF3E-6365-47BC-F12C-453AE48E0EF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25244" y="5100706"/>
            <a:ext cx="570087" cy="570087"/>
          </a:xfrm>
          <a:prstGeom prst="rect">
            <a:avLst/>
          </a:prstGeom>
        </p:spPr>
      </p:pic>
      <p:pic>
        <p:nvPicPr>
          <p:cNvPr id="57" name="グラフィックス 56" descr="リンク 単色塗りつぶし">
            <a:extLst>
              <a:ext uri="{FF2B5EF4-FFF2-40B4-BE49-F238E27FC236}">
                <a16:creationId xmlns:a16="http://schemas.microsoft.com/office/drawing/2014/main" id="{F19A05F1-AC7C-A553-5881-740554582F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100000">
            <a:off x="948662" y="5130536"/>
            <a:ext cx="540000" cy="540000"/>
          </a:xfrm>
          <a:prstGeom prst="rect">
            <a:avLst/>
          </a:prstGeom>
        </p:spPr>
      </p:pic>
      <p:pic>
        <p:nvPicPr>
          <p:cNvPr id="60" name="グラフィックス 59" descr="リンク 単色塗りつぶし">
            <a:extLst>
              <a:ext uri="{FF2B5EF4-FFF2-40B4-BE49-F238E27FC236}">
                <a16:creationId xmlns:a16="http://schemas.microsoft.com/office/drawing/2014/main" id="{1EB41A7E-6E11-07EC-F071-52D58F3786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100000">
            <a:off x="6148314" y="5133667"/>
            <a:ext cx="540000" cy="540000"/>
          </a:xfrm>
          <a:prstGeom prst="rect">
            <a:avLst/>
          </a:prstGeom>
        </p:spPr>
      </p:pic>
      <p:sp>
        <p:nvSpPr>
          <p:cNvPr id="66" name="テキスト ボックス 65">
            <a:extLst>
              <a:ext uri="{FF2B5EF4-FFF2-40B4-BE49-F238E27FC236}">
                <a16:creationId xmlns:a16="http://schemas.microsoft.com/office/drawing/2014/main" id="{456C4893-CC99-AE9D-79A7-52306F38E439}"/>
              </a:ext>
            </a:extLst>
          </p:cNvPr>
          <p:cNvSpPr txBox="1"/>
          <p:nvPr/>
        </p:nvSpPr>
        <p:spPr>
          <a:xfrm>
            <a:off x="1276523" y="5604640"/>
            <a:ext cx="897850" cy="307777"/>
          </a:xfrm>
          <a:prstGeom prst="rect">
            <a:avLst/>
          </a:prstGeom>
          <a:noFill/>
        </p:spPr>
        <p:txBody>
          <a:bodyPr wrap="square" lIns="91440" tIns="45720" rIns="91440" bIns="45720" rtlCol="0" anchor="t">
            <a:spAutoFit/>
          </a:bodyPr>
          <a:lstStyle/>
          <a:p>
            <a:pPr marL="269875" indent="-269875"/>
            <a:r>
              <a:rPr lang="en-US" altLang="ja-JP" sz="1400" dirty="0">
                <a:solidFill>
                  <a:schemeClr val="bg1">
                    <a:lumMod val="50000"/>
                  </a:schemeClr>
                </a:solidFill>
                <a:latin typeface="UD デジタル 教科書体 NP-R"/>
                <a:ea typeface="UD デジタル 教科書体 NP-R"/>
              </a:rPr>
              <a:t>Block 2</a:t>
            </a:r>
            <a:endPar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69" name="テキスト ボックス 68">
            <a:extLst>
              <a:ext uri="{FF2B5EF4-FFF2-40B4-BE49-F238E27FC236}">
                <a16:creationId xmlns:a16="http://schemas.microsoft.com/office/drawing/2014/main" id="{073108DA-FDD6-E2DE-7430-0FFE933F27EE}"/>
              </a:ext>
            </a:extLst>
          </p:cNvPr>
          <p:cNvSpPr txBox="1"/>
          <p:nvPr/>
        </p:nvSpPr>
        <p:spPr>
          <a:xfrm>
            <a:off x="3384014" y="5613989"/>
            <a:ext cx="897850" cy="307777"/>
          </a:xfrm>
          <a:prstGeom prst="rect">
            <a:avLst/>
          </a:prstGeom>
          <a:noFill/>
        </p:spPr>
        <p:txBody>
          <a:bodyPr wrap="square" lIns="91440" tIns="45720" rIns="91440" bIns="45720" rtlCol="0" anchor="t">
            <a:spAutoFit/>
          </a:bodyPr>
          <a:lstStyle/>
          <a:p>
            <a:pPr marL="269875" indent="-269875"/>
            <a:r>
              <a:rPr lang="en-US" altLang="ja-JP" sz="1400" dirty="0">
                <a:solidFill>
                  <a:schemeClr val="bg1">
                    <a:lumMod val="50000"/>
                  </a:schemeClr>
                </a:solidFill>
                <a:latin typeface="UD デジタル 教科書体 NP-R"/>
                <a:ea typeface="UD デジタル 教科書体 NP-R"/>
              </a:rPr>
              <a:t>Block 3</a:t>
            </a:r>
            <a:endPar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70" name="テキスト ボックス 69">
            <a:extLst>
              <a:ext uri="{FF2B5EF4-FFF2-40B4-BE49-F238E27FC236}">
                <a16:creationId xmlns:a16="http://schemas.microsoft.com/office/drawing/2014/main" id="{FAD7B558-7058-DB35-0526-F3596F8D98A0}"/>
              </a:ext>
            </a:extLst>
          </p:cNvPr>
          <p:cNvSpPr txBox="1"/>
          <p:nvPr/>
        </p:nvSpPr>
        <p:spPr>
          <a:xfrm>
            <a:off x="5548952" y="5604640"/>
            <a:ext cx="897850" cy="307777"/>
          </a:xfrm>
          <a:prstGeom prst="rect">
            <a:avLst/>
          </a:prstGeom>
          <a:noFill/>
        </p:spPr>
        <p:txBody>
          <a:bodyPr wrap="square" lIns="91440" tIns="45720" rIns="91440" bIns="45720" rtlCol="0" anchor="t">
            <a:spAutoFit/>
          </a:bodyPr>
          <a:lstStyle/>
          <a:p>
            <a:pPr marL="269875" indent="-269875"/>
            <a:r>
              <a:rPr lang="en-US" altLang="ja-JP" sz="1400" dirty="0">
                <a:solidFill>
                  <a:schemeClr val="bg1">
                    <a:lumMod val="50000"/>
                  </a:schemeClr>
                </a:solidFill>
                <a:latin typeface="UD デジタル 教科書体 NP-R"/>
                <a:ea typeface="UD デジタル 教科書体 NP-R"/>
              </a:rPr>
              <a:t>Block 4</a:t>
            </a:r>
            <a:endPar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75" name="グラフィックス 74" descr="男性 枠線">
            <a:extLst>
              <a:ext uri="{FF2B5EF4-FFF2-40B4-BE49-F238E27FC236}">
                <a16:creationId xmlns:a16="http://schemas.microsoft.com/office/drawing/2014/main" id="{8AB9CA43-FD02-08C6-B349-A57A36705BA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2394682" y="2661810"/>
            <a:ext cx="417913" cy="417913"/>
          </a:xfrm>
          <a:prstGeom prst="rect">
            <a:avLst/>
          </a:prstGeom>
        </p:spPr>
      </p:pic>
      <p:pic>
        <p:nvPicPr>
          <p:cNvPr id="78" name="グラフィックス 77" descr="肩をすくめた女性 枠線">
            <a:extLst>
              <a:ext uri="{FF2B5EF4-FFF2-40B4-BE49-F238E27FC236}">
                <a16:creationId xmlns:a16="http://schemas.microsoft.com/office/drawing/2014/main" id="{B5E70E7A-A840-919F-B588-BCAB17BF64D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108186" y="2661810"/>
            <a:ext cx="456778" cy="456778"/>
          </a:xfrm>
          <a:prstGeom prst="rect">
            <a:avLst/>
          </a:prstGeom>
        </p:spPr>
      </p:pic>
      <p:sp>
        <p:nvSpPr>
          <p:cNvPr id="82" name="テキスト ボックス 81">
            <a:extLst>
              <a:ext uri="{FF2B5EF4-FFF2-40B4-BE49-F238E27FC236}">
                <a16:creationId xmlns:a16="http://schemas.microsoft.com/office/drawing/2014/main" id="{9F995BD2-0FC8-0A60-C68D-0FA653208D14}"/>
              </a:ext>
            </a:extLst>
          </p:cNvPr>
          <p:cNvSpPr txBox="1"/>
          <p:nvPr/>
        </p:nvSpPr>
        <p:spPr>
          <a:xfrm>
            <a:off x="878313" y="3118588"/>
            <a:ext cx="916524" cy="815608"/>
          </a:xfrm>
          <a:prstGeom prst="rect">
            <a:avLst/>
          </a:prstGeom>
          <a:noFill/>
        </p:spPr>
        <p:txBody>
          <a:bodyPr wrap="square" lIns="91440" tIns="45720" rIns="91440" bIns="45720" rtlCol="0" anchor="t">
            <a:spAutoFit/>
          </a:bodyPr>
          <a:lstStyle/>
          <a:p>
            <a:pPr marL="269875" indent="-269875" algn="ctr"/>
            <a:r>
              <a:rPr lang="en-US" altLang="ja-JP" sz="1400" dirty="0">
                <a:solidFill>
                  <a:schemeClr val="bg1">
                    <a:lumMod val="50000"/>
                  </a:schemeClr>
                </a:solidFill>
                <a:latin typeface="UD デジタル 教科書体 NP-R"/>
                <a:ea typeface="UD デジタル 教科書体 NP-R"/>
              </a:rPr>
              <a:t>A</a:t>
            </a:r>
          </a:p>
          <a:p>
            <a:pPr marL="269875" indent="-269875" algn="ctr"/>
            <a:r>
              <a:rPr lang="en-US" altLang="ja-JP"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\1,000</a:t>
            </a:r>
          </a:p>
          <a:p>
            <a:pPr marL="269875" indent="-269875" algn="ctr"/>
            <a:r>
              <a:rPr lang="ja-JP" altLang="en-US"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endParaRPr lang="en-US" altLang="ja-JP"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269875" algn="ctr"/>
            <a:r>
              <a:rPr lang="en-US" altLang="ja-JP"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\0</a:t>
            </a:r>
            <a:endParaRPr lang="ja-JP" altLang="en-US"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83" name="テキスト ボックス 82">
            <a:extLst>
              <a:ext uri="{FF2B5EF4-FFF2-40B4-BE49-F238E27FC236}">
                <a16:creationId xmlns:a16="http://schemas.microsoft.com/office/drawing/2014/main" id="{FCAEC9C8-B1C8-5754-E498-BED3FCFBB581}"/>
              </a:ext>
            </a:extLst>
          </p:cNvPr>
          <p:cNvSpPr txBox="1"/>
          <p:nvPr/>
        </p:nvSpPr>
        <p:spPr>
          <a:xfrm>
            <a:off x="2161126" y="3118588"/>
            <a:ext cx="916524" cy="815608"/>
          </a:xfrm>
          <a:prstGeom prst="rect">
            <a:avLst/>
          </a:prstGeom>
          <a:noFill/>
        </p:spPr>
        <p:txBody>
          <a:bodyPr wrap="square" lIns="91440" tIns="45720" rIns="91440" bIns="45720" rtlCol="0" anchor="t">
            <a:spAutoFit/>
          </a:bodyPr>
          <a:lstStyle/>
          <a:p>
            <a:pPr marL="269875" indent="-269875" algn="ctr"/>
            <a:r>
              <a:rPr lang="en-US" altLang="ja-JP" sz="1400" dirty="0">
                <a:solidFill>
                  <a:schemeClr val="bg1">
                    <a:lumMod val="50000"/>
                  </a:schemeClr>
                </a:solidFill>
                <a:latin typeface="UD デジタル 教科書体 NP-R"/>
                <a:ea typeface="UD デジタル 教科書体 NP-R"/>
              </a:rPr>
              <a:t>B</a:t>
            </a:r>
          </a:p>
          <a:p>
            <a:pPr marL="269875" indent="-269875" algn="ctr"/>
            <a:r>
              <a:rPr lang="en-US" altLang="ja-JP"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\0</a:t>
            </a:r>
          </a:p>
          <a:p>
            <a:pPr marL="269875" indent="-269875" algn="ctr"/>
            <a:r>
              <a:rPr lang="ja-JP" altLang="en-US"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endParaRPr lang="en-US" altLang="ja-JP"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269875" algn="ctr"/>
            <a:r>
              <a:rPr lang="en-US" altLang="ja-JP"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\1,000</a:t>
            </a:r>
            <a:endParaRPr lang="ja-JP" altLang="en-US"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85" name="グラフィックス 84" descr="硬貨 枠線">
            <a:extLst>
              <a:ext uri="{FF2B5EF4-FFF2-40B4-BE49-F238E27FC236}">
                <a16:creationId xmlns:a16="http://schemas.microsoft.com/office/drawing/2014/main" id="{0B4CC615-BAB0-EF5F-FF35-3E80FA92712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794837" y="2667442"/>
            <a:ext cx="307932" cy="307932"/>
          </a:xfrm>
          <a:prstGeom prst="rect">
            <a:avLst/>
          </a:prstGeom>
        </p:spPr>
      </p:pic>
      <p:cxnSp>
        <p:nvCxnSpPr>
          <p:cNvPr id="87" name="直線コネクタ 86">
            <a:extLst>
              <a:ext uri="{FF2B5EF4-FFF2-40B4-BE49-F238E27FC236}">
                <a16:creationId xmlns:a16="http://schemas.microsoft.com/office/drawing/2014/main" id="{9B6349E0-612A-BB65-0AB0-43688DC42CF6}"/>
              </a:ext>
            </a:extLst>
          </p:cNvPr>
          <p:cNvCxnSpPr/>
          <p:nvPr/>
        </p:nvCxnSpPr>
        <p:spPr>
          <a:xfrm>
            <a:off x="1037421" y="4127500"/>
            <a:ext cx="562917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8" name="テキスト ボックス 87">
            <a:extLst>
              <a:ext uri="{FF2B5EF4-FFF2-40B4-BE49-F238E27FC236}">
                <a16:creationId xmlns:a16="http://schemas.microsoft.com/office/drawing/2014/main" id="{8191A648-7478-D2D8-160E-50D400245A5D}"/>
              </a:ext>
            </a:extLst>
          </p:cNvPr>
          <p:cNvSpPr txBox="1"/>
          <p:nvPr/>
        </p:nvSpPr>
        <p:spPr>
          <a:xfrm>
            <a:off x="1490541" y="3045182"/>
            <a:ext cx="916524" cy="253916"/>
          </a:xfrm>
          <a:prstGeom prst="rect">
            <a:avLst/>
          </a:prstGeom>
          <a:noFill/>
        </p:spPr>
        <p:txBody>
          <a:bodyPr wrap="square" lIns="91440" tIns="45720" rIns="91440" bIns="45720" rtlCol="0" anchor="t">
            <a:spAutoFit/>
          </a:bodyPr>
          <a:lstStyle/>
          <a:p>
            <a:pPr marL="269875" indent="-269875" algn="ctr"/>
            <a:r>
              <a:rPr lang="en-US" altLang="ja-JP"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\1,000</a:t>
            </a:r>
            <a:endParaRPr lang="ja-JP" altLang="en-US"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cxnSp>
        <p:nvCxnSpPr>
          <p:cNvPr id="89" name="直線コネクタ 88">
            <a:extLst>
              <a:ext uri="{FF2B5EF4-FFF2-40B4-BE49-F238E27FC236}">
                <a16:creationId xmlns:a16="http://schemas.microsoft.com/office/drawing/2014/main" id="{1104ACE7-7429-A7EC-E552-C7ACBAFE48E8}"/>
              </a:ext>
            </a:extLst>
          </p:cNvPr>
          <p:cNvCxnSpPr>
            <a:cxnSpLocks/>
          </p:cNvCxnSpPr>
          <p:nvPr/>
        </p:nvCxnSpPr>
        <p:spPr>
          <a:xfrm>
            <a:off x="1542934" y="2983311"/>
            <a:ext cx="861697" cy="0"/>
          </a:xfrm>
          <a:prstGeom prst="line">
            <a:avLst/>
          </a:prstGeom>
          <a:ln w="1270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2" name="グラフィックス 101" descr="男性 枠線">
            <a:extLst>
              <a:ext uri="{FF2B5EF4-FFF2-40B4-BE49-F238E27FC236}">
                <a16:creationId xmlns:a16="http://schemas.microsoft.com/office/drawing/2014/main" id="{69D13F85-33C2-84F9-E379-EF69DFAD289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4598278" y="2646858"/>
            <a:ext cx="417913" cy="417913"/>
          </a:xfrm>
          <a:prstGeom prst="rect">
            <a:avLst/>
          </a:prstGeom>
        </p:spPr>
      </p:pic>
      <p:sp>
        <p:nvSpPr>
          <p:cNvPr id="103" name="テキスト ボックス 102">
            <a:extLst>
              <a:ext uri="{FF2B5EF4-FFF2-40B4-BE49-F238E27FC236}">
                <a16:creationId xmlns:a16="http://schemas.microsoft.com/office/drawing/2014/main" id="{3C570162-5C10-2124-A945-894461A7645C}"/>
              </a:ext>
            </a:extLst>
          </p:cNvPr>
          <p:cNvSpPr txBox="1"/>
          <p:nvPr/>
        </p:nvSpPr>
        <p:spPr>
          <a:xfrm>
            <a:off x="4364722" y="3103636"/>
            <a:ext cx="916524" cy="815608"/>
          </a:xfrm>
          <a:prstGeom prst="rect">
            <a:avLst/>
          </a:prstGeom>
          <a:noFill/>
        </p:spPr>
        <p:txBody>
          <a:bodyPr wrap="square" lIns="91440" tIns="45720" rIns="91440" bIns="45720" rtlCol="0" anchor="t">
            <a:spAutoFit/>
          </a:bodyPr>
          <a:lstStyle/>
          <a:p>
            <a:pPr marL="269875" indent="-269875" algn="ctr"/>
            <a:r>
              <a:rPr lang="en-US" altLang="ja-JP" sz="1400" dirty="0">
                <a:solidFill>
                  <a:schemeClr val="bg1">
                    <a:lumMod val="50000"/>
                  </a:schemeClr>
                </a:solidFill>
                <a:latin typeface="UD デジタル 教科書体 NP-R"/>
                <a:ea typeface="UD デジタル 教科書体 NP-R"/>
              </a:rPr>
              <a:t>B</a:t>
            </a:r>
          </a:p>
          <a:p>
            <a:pPr marL="269875" indent="-269875" algn="ctr"/>
            <a:r>
              <a:rPr lang="en-US" altLang="ja-JP"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\1,000</a:t>
            </a:r>
          </a:p>
          <a:p>
            <a:pPr marL="269875" indent="-269875" algn="ctr"/>
            <a:r>
              <a:rPr lang="ja-JP" altLang="en-US"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endParaRPr lang="en-US" altLang="ja-JP"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269875" algn="ctr"/>
            <a:r>
              <a:rPr lang="en-US" altLang="ja-JP"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\0</a:t>
            </a:r>
            <a:endParaRPr lang="ja-JP" altLang="en-US"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104" name="グラフィックス 103" descr="混乱した人 枠線">
            <a:extLst>
              <a:ext uri="{FF2B5EF4-FFF2-40B4-BE49-F238E27FC236}">
                <a16:creationId xmlns:a16="http://schemas.microsoft.com/office/drawing/2014/main" id="{DDF119BD-49D9-CE27-F950-68385703979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6039051" y="2646391"/>
            <a:ext cx="417913" cy="417913"/>
          </a:xfrm>
          <a:prstGeom prst="rect">
            <a:avLst/>
          </a:prstGeom>
        </p:spPr>
      </p:pic>
      <p:sp>
        <p:nvSpPr>
          <p:cNvPr id="105" name="テキスト ボックス 104">
            <a:extLst>
              <a:ext uri="{FF2B5EF4-FFF2-40B4-BE49-F238E27FC236}">
                <a16:creationId xmlns:a16="http://schemas.microsoft.com/office/drawing/2014/main" id="{8B124B27-89E7-F6CC-C573-CE20D391520F}"/>
              </a:ext>
            </a:extLst>
          </p:cNvPr>
          <p:cNvSpPr txBox="1"/>
          <p:nvPr/>
        </p:nvSpPr>
        <p:spPr>
          <a:xfrm>
            <a:off x="5805495" y="3103169"/>
            <a:ext cx="916524" cy="815608"/>
          </a:xfrm>
          <a:prstGeom prst="rect">
            <a:avLst/>
          </a:prstGeom>
          <a:noFill/>
        </p:spPr>
        <p:txBody>
          <a:bodyPr wrap="square" lIns="91440" tIns="45720" rIns="91440" bIns="45720" rtlCol="0" anchor="t">
            <a:spAutoFit/>
          </a:bodyPr>
          <a:lstStyle/>
          <a:p>
            <a:pPr marL="269875" indent="-269875" algn="ctr"/>
            <a:r>
              <a:rPr lang="en-US" altLang="ja-JP" sz="1400" dirty="0">
                <a:solidFill>
                  <a:schemeClr val="bg1">
                    <a:lumMod val="50000"/>
                  </a:schemeClr>
                </a:solidFill>
                <a:latin typeface="UD デジタル 教科書体 NP-R"/>
                <a:ea typeface="UD デジタル 教科書体 NP-R"/>
              </a:rPr>
              <a:t>C</a:t>
            </a:r>
          </a:p>
          <a:p>
            <a:pPr marL="269875" indent="-269875" algn="ctr"/>
            <a:r>
              <a:rPr lang="en-US" altLang="ja-JP"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\0</a:t>
            </a:r>
          </a:p>
          <a:p>
            <a:pPr marL="269875" indent="-269875" algn="ctr"/>
            <a:r>
              <a:rPr lang="ja-JP" altLang="en-US"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endParaRPr lang="en-US" altLang="ja-JP"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269875" algn="ctr"/>
            <a:r>
              <a:rPr lang="en-US" altLang="ja-JP"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\1,000</a:t>
            </a:r>
            <a:endParaRPr lang="ja-JP" altLang="en-US"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106" name="グラフィックス 105" descr="硬貨 枠線">
            <a:extLst>
              <a:ext uri="{FF2B5EF4-FFF2-40B4-BE49-F238E27FC236}">
                <a16:creationId xmlns:a16="http://schemas.microsoft.com/office/drawing/2014/main" id="{8E5540DF-516F-2606-3438-3C0009C2161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439206" y="2652023"/>
            <a:ext cx="307932" cy="307932"/>
          </a:xfrm>
          <a:prstGeom prst="rect">
            <a:avLst/>
          </a:prstGeom>
        </p:spPr>
      </p:pic>
      <p:sp>
        <p:nvSpPr>
          <p:cNvPr id="107" name="テキスト ボックス 106">
            <a:extLst>
              <a:ext uri="{FF2B5EF4-FFF2-40B4-BE49-F238E27FC236}">
                <a16:creationId xmlns:a16="http://schemas.microsoft.com/office/drawing/2014/main" id="{69039B06-6DF4-B875-C9D1-80917682A041}"/>
              </a:ext>
            </a:extLst>
          </p:cNvPr>
          <p:cNvSpPr txBox="1"/>
          <p:nvPr/>
        </p:nvSpPr>
        <p:spPr>
          <a:xfrm>
            <a:off x="5134910" y="3029763"/>
            <a:ext cx="916524" cy="253916"/>
          </a:xfrm>
          <a:prstGeom prst="rect">
            <a:avLst/>
          </a:prstGeom>
          <a:noFill/>
        </p:spPr>
        <p:txBody>
          <a:bodyPr wrap="square" lIns="91440" tIns="45720" rIns="91440" bIns="45720" rtlCol="0" anchor="t">
            <a:spAutoFit/>
          </a:bodyPr>
          <a:lstStyle/>
          <a:p>
            <a:pPr marL="269875" indent="-269875" algn="ctr"/>
            <a:r>
              <a:rPr lang="en-US" altLang="ja-JP"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\1,000</a:t>
            </a:r>
            <a:endParaRPr lang="ja-JP" altLang="en-US"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cxnSp>
        <p:nvCxnSpPr>
          <p:cNvPr id="108" name="直線コネクタ 107">
            <a:extLst>
              <a:ext uri="{FF2B5EF4-FFF2-40B4-BE49-F238E27FC236}">
                <a16:creationId xmlns:a16="http://schemas.microsoft.com/office/drawing/2014/main" id="{CCABA5BA-0FB6-4322-ACCF-4FE755FD27BE}"/>
              </a:ext>
            </a:extLst>
          </p:cNvPr>
          <p:cNvCxnSpPr>
            <a:cxnSpLocks/>
          </p:cNvCxnSpPr>
          <p:nvPr/>
        </p:nvCxnSpPr>
        <p:spPr>
          <a:xfrm>
            <a:off x="5187303" y="2967892"/>
            <a:ext cx="861697" cy="0"/>
          </a:xfrm>
          <a:prstGeom prst="line">
            <a:avLst/>
          </a:prstGeom>
          <a:ln w="1270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9" name="グラフィックス 108" descr="目覚まし時計 単色塗りつぶし">
            <a:extLst>
              <a:ext uri="{FF2B5EF4-FFF2-40B4-BE49-F238E27FC236}">
                <a16:creationId xmlns:a16="http://schemas.microsoft.com/office/drawing/2014/main" id="{D66650E3-43AE-F6E6-4C74-BDAC991FBA8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3535507" y="2579801"/>
            <a:ext cx="307932" cy="307932"/>
          </a:xfrm>
          <a:prstGeom prst="rect">
            <a:avLst/>
          </a:prstGeom>
        </p:spPr>
      </p:pic>
      <p:cxnSp>
        <p:nvCxnSpPr>
          <p:cNvPr id="110" name="直線コネクタ 109">
            <a:extLst>
              <a:ext uri="{FF2B5EF4-FFF2-40B4-BE49-F238E27FC236}">
                <a16:creationId xmlns:a16="http://schemas.microsoft.com/office/drawing/2014/main" id="{81BC0EA6-FAD5-97D9-1E2D-FBFCE947AD50}"/>
              </a:ext>
            </a:extLst>
          </p:cNvPr>
          <p:cNvCxnSpPr>
            <a:cxnSpLocks/>
          </p:cNvCxnSpPr>
          <p:nvPr/>
        </p:nvCxnSpPr>
        <p:spPr>
          <a:xfrm>
            <a:off x="3293073" y="2959955"/>
            <a:ext cx="861697" cy="0"/>
          </a:xfrm>
          <a:prstGeom prst="line">
            <a:avLst/>
          </a:prstGeom>
          <a:ln w="1270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697252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UD デジタル 教科書体 NP-R"/>
        <a:ea typeface="UD デジタル 教科書体 NP-R"/>
        <a:cs typeface=""/>
      </a:majorFont>
      <a:minorFont>
        <a:latin typeface="UD デジタル 教科書体 NP-R"/>
        <a:ea typeface="UD デジタル 教科書体 NP-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4193</TotalTime>
  <Words>5280</Words>
  <Application>Microsoft Office PowerPoint</Application>
  <PresentationFormat>ワイド画面</PresentationFormat>
  <Paragraphs>689</Paragraphs>
  <Slides>75</Slides>
  <Notes>24</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75</vt:i4>
      </vt:variant>
    </vt:vector>
  </HeadingPairs>
  <TitlesOfParts>
    <vt:vector size="79" baseType="lpstr">
      <vt:lpstr>UD デジタル 教科書体 NP-R</vt:lpstr>
      <vt:lpstr>游ゴシック</vt:lpstr>
      <vt:lpstr>Arial</vt:lpstr>
      <vt:lpstr>Office テーマ</vt:lpstr>
      <vt:lpstr>PowerPoint プレゼンテーション</vt:lpstr>
      <vt:lpstr> はじめに　～ブロックチェーン≠暗号資産～</vt:lpstr>
      <vt:lpstr>ブロックチェーンとは？</vt:lpstr>
      <vt:lpstr>ブロックチェーンとは？</vt:lpstr>
      <vt:lpstr>[参考]ブロックチェーンの定義</vt:lpstr>
      <vt:lpstr>ブロックチェーンとは？</vt:lpstr>
      <vt:lpstr>ブロックチェーンとは？</vt:lpstr>
      <vt:lpstr>ブロックチェーンとは？</vt:lpstr>
      <vt:lpstr>ブロックチェーンとは？</vt:lpstr>
      <vt:lpstr>ブロックチェーンとは？</vt:lpstr>
      <vt:lpstr>PowerPoint プレゼンテーション</vt:lpstr>
      <vt:lpstr>ブロックチェーンの歴史</vt:lpstr>
      <vt:lpstr>ブロックチェーンの歴史</vt:lpstr>
      <vt:lpstr>PowerPoint プレゼンテーション</vt:lpstr>
      <vt:lpstr>ブロックチェーンの歴史</vt:lpstr>
      <vt:lpstr>PowerPoint プレゼンテーション</vt:lpstr>
      <vt:lpstr>PowerPoint プレゼンテーション</vt:lpstr>
      <vt:lpstr>ブロックチェーンの技術要素</vt:lpstr>
      <vt:lpstr>ブロックチェーンの技術要素</vt:lpstr>
      <vt:lpstr>ブロックチェーンの技術要素</vt:lpstr>
      <vt:lpstr>PowerPoint プレゼンテーション</vt:lpstr>
      <vt:lpstr>ブロックチェーンの技術要素</vt:lpstr>
      <vt:lpstr>PowerPoint プレゼンテーション</vt:lpstr>
      <vt:lpstr>PowerPoint プレゼンテーション</vt:lpstr>
      <vt:lpstr>PowerPoint プレゼンテーション</vt:lpstr>
      <vt:lpstr>ブロックチェーンの技術要素</vt:lpstr>
      <vt:lpstr>PowerPoint プレゼンテーション</vt:lpstr>
      <vt:lpstr>ブロックチェーンの技術要素</vt:lpstr>
      <vt:lpstr>ブロックチェーンの技術要素</vt:lpstr>
      <vt:lpstr>ブロックチェーンの技術要素</vt:lpstr>
      <vt:lpstr>ブロックチェーンの技術要素</vt:lpstr>
      <vt:lpstr>ブロックチェーンの技術要素</vt:lpstr>
      <vt:lpstr>ブロックチェーンの周辺技術要素</vt:lpstr>
      <vt:lpstr>ブロックチェーンの周辺技術要素</vt:lpstr>
      <vt:lpstr>ブロックチェーンの周辺技術要素</vt:lpstr>
      <vt:lpstr>ブロックチェーンの周辺技術要素</vt:lpstr>
      <vt:lpstr>ブロックチェーンの周辺技術要素</vt:lpstr>
      <vt:lpstr>PowerPoint プレゼンテーション</vt:lpstr>
      <vt:lpstr>PowerPoint プレゼンテーション</vt:lpstr>
      <vt:lpstr>ブロックチェーンの動作メカニズム</vt:lpstr>
      <vt:lpstr> 動作メカニズム ～ビットコインでの送金を例として～</vt:lpstr>
      <vt:lpstr>PowerPoint プレゼンテーション</vt:lpstr>
      <vt:lpstr>ブロックチェーンの特徴</vt:lpstr>
      <vt:lpstr>ブロックチェーンの特徴</vt:lpstr>
      <vt:lpstr>ブロックチェーンの特徴</vt:lpstr>
      <vt:lpstr>PowerPoint プレゼンテーション</vt:lpstr>
      <vt:lpstr>PowerPoint プレゼンテーション</vt:lpstr>
      <vt:lpstr>PowerPoint プレゼンテーション</vt:lpstr>
      <vt:lpstr>ブロックチェーンの特徴</vt:lpstr>
      <vt:lpstr>ブロックチェーンの種類</vt:lpstr>
      <vt:lpstr>ブロックチェーンの種類</vt:lpstr>
      <vt:lpstr>ブロックチェーンの種類</vt:lpstr>
      <vt:lpstr>ブロックチェーンの種類</vt:lpstr>
      <vt:lpstr>ブロックチェーンの種類</vt:lpstr>
      <vt:lpstr>ブロックチェーンの種類</vt:lpstr>
      <vt:lpstr>ブロックチェーンの種類</vt:lpstr>
      <vt:lpstr>ブロックチェーンの課題</vt:lpstr>
      <vt:lpstr>ブロックチェーンの課題</vt:lpstr>
      <vt:lpstr>ブロックチェーンの特徴</vt:lpstr>
      <vt:lpstr>ブロックチェーンのユースケース</vt:lpstr>
      <vt:lpstr>ブロックチェーンのユースケース</vt:lpstr>
      <vt:lpstr>ブロックチェーンのユースケース</vt:lpstr>
      <vt:lpstr>ブロックチェーンのユースケース</vt:lpstr>
      <vt:lpstr>ブロックチェーンのユースケース</vt:lpstr>
      <vt:lpstr>ブロックチェーンの特徴</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今日お話しした内容をもっとわかりやすく解説してくれる教材を紹介します。</vt:lpstr>
      <vt:lpstr>ブロックチェーンの課題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大島 匠</dc:creator>
  <cp:lastModifiedBy>大島 匠</cp:lastModifiedBy>
  <cp:revision>6</cp:revision>
  <cp:lastPrinted>2022-10-03T14:57:31Z</cp:lastPrinted>
  <dcterms:created xsi:type="dcterms:W3CDTF">2022-09-19T08:13:14Z</dcterms:created>
  <dcterms:modified xsi:type="dcterms:W3CDTF">2022-10-03T14:57:35Z</dcterms:modified>
</cp:coreProperties>
</file>